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9" r:id="rId5"/>
    <p:sldId id="270" r:id="rId6"/>
    <p:sldId id="260" r:id="rId7"/>
    <p:sldId id="273" r:id="rId8"/>
    <p:sldId id="274" r:id="rId9"/>
    <p:sldId id="275" r:id="rId10"/>
    <p:sldId id="276" r:id="rId11"/>
    <p:sldId id="277" r:id="rId12"/>
    <p:sldId id="278" r:id="rId13"/>
    <p:sldId id="259" r:id="rId14"/>
    <p:sldId id="282" r:id="rId15"/>
    <p:sldId id="285" r:id="rId16"/>
    <p:sldId id="287" r:id="rId17"/>
    <p:sldId id="288" r:id="rId18"/>
    <p:sldId id="271" r:id="rId19"/>
    <p:sldId id="267" r:id="rId2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37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32C2C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32C2C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rgbClr val="332C2C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32C2C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332C2C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5F2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68794" y="1091190"/>
            <a:ext cx="16443325" cy="1103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332C2C"/>
                </a:solidFill>
                <a:latin typeface="Garamond"/>
                <a:cs typeface="Garamon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5215" y="3414751"/>
            <a:ext cx="7358380" cy="21507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rgbClr val="332C2C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3358" y="2743695"/>
            <a:ext cx="15174594" cy="365632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" marR="5080" indent="-1905" algn="ctr">
              <a:lnSpc>
                <a:spcPts val="9530"/>
              </a:lnSpc>
              <a:spcBef>
                <a:spcPts val="225"/>
              </a:spcBef>
            </a:pPr>
            <a:r>
              <a:rPr sz="7950" spc="235" dirty="0"/>
              <a:t>Riding</a:t>
            </a:r>
            <a:r>
              <a:rPr sz="7950" spc="-465" dirty="0"/>
              <a:t> </a:t>
            </a:r>
            <a:r>
              <a:rPr sz="7950" spc="285" dirty="0"/>
              <a:t>the</a:t>
            </a:r>
            <a:r>
              <a:rPr sz="7950" spc="-465" dirty="0"/>
              <a:t> </a:t>
            </a:r>
            <a:r>
              <a:rPr sz="7950" spc="70" dirty="0"/>
              <a:t>Waves</a:t>
            </a:r>
            <a:r>
              <a:rPr sz="7950" spc="-459" dirty="0"/>
              <a:t> </a:t>
            </a:r>
            <a:r>
              <a:rPr sz="7950" spc="-125" dirty="0"/>
              <a:t>of</a:t>
            </a:r>
            <a:r>
              <a:rPr sz="7950" spc="-459" dirty="0"/>
              <a:t> </a:t>
            </a:r>
            <a:r>
              <a:rPr sz="7950" spc="160" dirty="0"/>
              <a:t>Crypto</a:t>
            </a:r>
            <a:r>
              <a:rPr sz="7950" spc="-470" dirty="0"/>
              <a:t> </a:t>
            </a:r>
            <a:r>
              <a:rPr sz="7950" spc="355" dirty="0"/>
              <a:t>and </a:t>
            </a:r>
            <a:r>
              <a:rPr sz="7950" spc="114" dirty="0"/>
              <a:t>Stocks:</a:t>
            </a:r>
            <a:r>
              <a:rPr lang="en-US" sz="7950" spc="-465" dirty="0"/>
              <a:t> NLP</a:t>
            </a:r>
            <a:r>
              <a:rPr sz="7950" spc="-265" dirty="0"/>
              <a:t>-</a:t>
            </a:r>
            <a:r>
              <a:rPr sz="7950" spc="155" dirty="0"/>
              <a:t>Powered</a:t>
            </a:r>
            <a:r>
              <a:rPr sz="7950" spc="-465" dirty="0"/>
              <a:t> </a:t>
            </a:r>
            <a:r>
              <a:rPr sz="7950" spc="55" dirty="0"/>
              <a:t>Voyage </a:t>
            </a:r>
            <a:r>
              <a:rPr sz="7950" spc="275" dirty="0"/>
              <a:t>through</a:t>
            </a:r>
            <a:r>
              <a:rPr sz="7950" spc="-465" dirty="0"/>
              <a:t> </a:t>
            </a:r>
            <a:r>
              <a:rPr sz="7950" spc="200" dirty="0"/>
              <a:t>Reddit's</a:t>
            </a:r>
            <a:r>
              <a:rPr sz="7950" spc="-459" dirty="0"/>
              <a:t> </a:t>
            </a:r>
            <a:r>
              <a:rPr sz="7950" spc="170" dirty="0"/>
              <a:t>Investment</a:t>
            </a:r>
            <a:r>
              <a:rPr sz="7950" spc="-465" dirty="0"/>
              <a:t> </a:t>
            </a:r>
            <a:r>
              <a:rPr sz="7950" spc="245" dirty="0"/>
              <a:t>Chatter</a:t>
            </a:r>
            <a:endParaRPr sz="7950" dirty="0"/>
          </a:p>
        </p:txBody>
      </p:sp>
      <p:sp>
        <p:nvSpPr>
          <p:cNvPr id="3" name="object 3"/>
          <p:cNvSpPr/>
          <p:nvPr/>
        </p:nvSpPr>
        <p:spPr>
          <a:xfrm>
            <a:off x="0" y="12"/>
            <a:ext cx="18288000" cy="2550795"/>
          </a:xfrm>
          <a:custGeom>
            <a:avLst/>
            <a:gdLst/>
            <a:ahLst/>
            <a:cxnLst/>
            <a:rect l="l" t="t" r="r" b="b"/>
            <a:pathLst>
              <a:path w="18288000" h="2550795">
                <a:moveTo>
                  <a:pt x="18287988" y="526821"/>
                </a:moveTo>
                <a:lnTo>
                  <a:pt x="3380956" y="526821"/>
                </a:lnTo>
                <a:lnTo>
                  <a:pt x="3399358" y="512914"/>
                </a:lnTo>
                <a:lnTo>
                  <a:pt x="3439884" y="483222"/>
                </a:lnTo>
                <a:lnTo>
                  <a:pt x="3480841" y="454215"/>
                </a:lnTo>
                <a:lnTo>
                  <a:pt x="3522243" y="425958"/>
                </a:lnTo>
                <a:lnTo>
                  <a:pt x="3564115" y="398475"/>
                </a:lnTo>
                <a:lnTo>
                  <a:pt x="3606482" y="371843"/>
                </a:lnTo>
                <a:lnTo>
                  <a:pt x="3649370" y="346113"/>
                </a:lnTo>
                <a:lnTo>
                  <a:pt x="3692779" y="321335"/>
                </a:lnTo>
                <a:lnTo>
                  <a:pt x="3733800" y="298945"/>
                </a:lnTo>
                <a:lnTo>
                  <a:pt x="3775430" y="277202"/>
                </a:lnTo>
                <a:lnTo>
                  <a:pt x="3817683" y="256120"/>
                </a:lnTo>
                <a:lnTo>
                  <a:pt x="3860584" y="235686"/>
                </a:lnTo>
                <a:lnTo>
                  <a:pt x="3904119" y="215900"/>
                </a:lnTo>
                <a:lnTo>
                  <a:pt x="3948328" y="196748"/>
                </a:lnTo>
                <a:lnTo>
                  <a:pt x="3993210" y="178231"/>
                </a:lnTo>
                <a:lnTo>
                  <a:pt x="4038790" y="160350"/>
                </a:lnTo>
                <a:lnTo>
                  <a:pt x="4085056" y="143078"/>
                </a:lnTo>
                <a:lnTo>
                  <a:pt x="4132046" y="126441"/>
                </a:lnTo>
                <a:lnTo>
                  <a:pt x="4179747" y="110413"/>
                </a:lnTo>
                <a:lnTo>
                  <a:pt x="4228198" y="94996"/>
                </a:lnTo>
                <a:lnTo>
                  <a:pt x="4277398" y="80187"/>
                </a:lnTo>
                <a:lnTo>
                  <a:pt x="4327360" y="65989"/>
                </a:lnTo>
                <a:lnTo>
                  <a:pt x="4378096" y="52387"/>
                </a:lnTo>
                <a:lnTo>
                  <a:pt x="4429620" y="39370"/>
                </a:lnTo>
                <a:lnTo>
                  <a:pt x="4481931" y="26949"/>
                </a:lnTo>
                <a:lnTo>
                  <a:pt x="4535068" y="15113"/>
                </a:lnTo>
                <a:lnTo>
                  <a:pt x="4589030" y="3860"/>
                </a:lnTo>
                <a:lnTo>
                  <a:pt x="4608830" y="0"/>
                </a:lnTo>
                <a:lnTo>
                  <a:pt x="4355033" y="0"/>
                </a:lnTo>
                <a:lnTo>
                  <a:pt x="4311916" y="11557"/>
                </a:lnTo>
                <a:lnTo>
                  <a:pt x="4261091" y="26022"/>
                </a:lnTo>
                <a:lnTo>
                  <a:pt x="4211028" y="41097"/>
                </a:lnTo>
                <a:lnTo>
                  <a:pt x="4161739" y="56794"/>
                </a:lnTo>
                <a:lnTo>
                  <a:pt x="4113187" y="73113"/>
                </a:lnTo>
                <a:lnTo>
                  <a:pt x="4065371" y="90068"/>
                </a:lnTo>
                <a:lnTo>
                  <a:pt x="4018280" y="107645"/>
                </a:lnTo>
                <a:lnTo>
                  <a:pt x="3971887" y="125882"/>
                </a:lnTo>
                <a:lnTo>
                  <a:pt x="3926192" y="144741"/>
                </a:lnTo>
                <a:lnTo>
                  <a:pt x="3881170" y="164261"/>
                </a:lnTo>
                <a:lnTo>
                  <a:pt x="3836809" y="184429"/>
                </a:lnTo>
                <a:lnTo>
                  <a:pt x="3793096" y="205257"/>
                </a:lnTo>
                <a:lnTo>
                  <a:pt x="3750030" y="226745"/>
                </a:lnTo>
                <a:lnTo>
                  <a:pt x="3707574" y="248907"/>
                </a:lnTo>
                <a:lnTo>
                  <a:pt x="3665728" y="271741"/>
                </a:lnTo>
                <a:lnTo>
                  <a:pt x="3621519" y="297053"/>
                </a:lnTo>
                <a:lnTo>
                  <a:pt x="3577869" y="323291"/>
                </a:lnTo>
                <a:lnTo>
                  <a:pt x="3534778" y="350418"/>
                </a:lnTo>
                <a:lnTo>
                  <a:pt x="3492233" y="378345"/>
                </a:lnTo>
                <a:lnTo>
                  <a:pt x="3450183" y="407060"/>
                </a:lnTo>
                <a:lnTo>
                  <a:pt x="3408616" y="436486"/>
                </a:lnTo>
                <a:lnTo>
                  <a:pt x="3367519" y="466585"/>
                </a:lnTo>
                <a:lnTo>
                  <a:pt x="3326866" y="497293"/>
                </a:lnTo>
                <a:lnTo>
                  <a:pt x="3288868" y="526821"/>
                </a:lnTo>
                <a:lnTo>
                  <a:pt x="0" y="526821"/>
                </a:lnTo>
                <a:lnTo>
                  <a:pt x="0" y="574446"/>
                </a:lnTo>
                <a:lnTo>
                  <a:pt x="3229508" y="574446"/>
                </a:lnTo>
                <a:lnTo>
                  <a:pt x="3207308" y="592582"/>
                </a:lnTo>
                <a:lnTo>
                  <a:pt x="3168180" y="625233"/>
                </a:lnTo>
                <a:lnTo>
                  <a:pt x="3129381" y="658241"/>
                </a:lnTo>
                <a:lnTo>
                  <a:pt x="3090888" y="691553"/>
                </a:lnTo>
                <a:lnTo>
                  <a:pt x="3052673" y="725119"/>
                </a:lnTo>
                <a:lnTo>
                  <a:pt x="2976981" y="792784"/>
                </a:lnTo>
                <a:lnTo>
                  <a:pt x="2739758" y="1009802"/>
                </a:lnTo>
                <a:lnTo>
                  <a:pt x="2637764" y="1102182"/>
                </a:lnTo>
                <a:lnTo>
                  <a:pt x="2532392" y="1195946"/>
                </a:lnTo>
                <a:lnTo>
                  <a:pt x="2460269" y="1258951"/>
                </a:lnTo>
                <a:lnTo>
                  <a:pt x="2386660" y="1322158"/>
                </a:lnTo>
                <a:lnTo>
                  <a:pt x="2311577" y="1385404"/>
                </a:lnTo>
                <a:lnTo>
                  <a:pt x="2235035" y="1448523"/>
                </a:lnTo>
                <a:lnTo>
                  <a:pt x="2157044" y="1511350"/>
                </a:lnTo>
                <a:lnTo>
                  <a:pt x="2117496" y="1542605"/>
                </a:lnTo>
                <a:lnTo>
                  <a:pt x="2077593" y="1573733"/>
                </a:lnTo>
                <a:lnTo>
                  <a:pt x="2037321" y="1604695"/>
                </a:lnTo>
                <a:lnTo>
                  <a:pt x="1996706" y="1635493"/>
                </a:lnTo>
                <a:lnTo>
                  <a:pt x="1955723" y="1666087"/>
                </a:lnTo>
                <a:lnTo>
                  <a:pt x="1914385" y="1696466"/>
                </a:lnTo>
                <a:lnTo>
                  <a:pt x="1872703" y="1726603"/>
                </a:lnTo>
                <a:lnTo>
                  <a:pt x="1830654" y="1756486"/>
                </a:lnTo>
                <a:lnTo>
                  <a:pt x="1788261" y="1786089"/>
                </a:lnTo>
                <a:lnTo>
                  <a:pt x="1745513" y="1815388"/>
                </a:lnTo>
                <a:lnTo>
                  <a:pt x="1702409" y="1844382"/>
                </a:lnTo>
                <a:lnTo>
                  <a:pt x="1658962" y="1873021"/>
                </a:lnTo>
                <a:lnTo>
                  <a:pt x="1615160" y="1901317"/>
                </a:lnTo>
                <a:lnTo>
                  <a:pt x="1571028" y="1929218"/>
                </a:lnTo>
                <a:lnTo>
                  <a:pt x="1526527" y="1956714"/>
                </a:lnTo>
                <a:lnTo>
                  <a:pt x="1481696" y="1983803"/>
                </a:lnTo>
                <a:lnTo>
                  <a:pt x="1436522" y="2010435"/>
                </a:lnTo>
                <a:lnTo>
                  <a:pt x="1390992" y="2036610"/>
                </a:lnTo>
                <a:lnTo>
                  <a:pt x="1345133" y="2062302"/>
                </a:lnTo>
                <a:lnTo>
                  <a:pt x="1298930" y="2087486"/>
                </a:lnTo>
                <a:lnTo>
                  <a:pt x="1252270" y="2112200"/>
                </a:lnTo>
                <a:lnTo>
                  <a:pt x="1204734" y="2136648"/>
                </a:lnTo>
                <a:lnTo>
                  <a:pt x="1157046" y="2160397"/>
                </a:lnTo>
                <a:lnTo>
                  <a:pt x="1109319" y="2183396"/>
                </a:lnTo>
                <a:lnTo>
                  <a:pt x="1061554" y="2205634"/>
                </a:lnTo>
                <a:lnTo>
                  <a:pt x="1013764" y="2227122"/>
                </a:lnTo>
                <a:lnTo>
                  <a:pt x="965962" y="2247862"/>
                </a:lnTo>
                <a:lnTo>
                  <a:pt x="918133" y="2267839"/>
                </a:lnTo>
                <a:lnTo>
                  <a:pt x="870305" y="2287066"/>
                </a:lnTo>
                <a:lnTo>
                  <a:pt x="822464" y="2305532"/>
                </a:lnTo>
                <a:lnTo>
                  <a:pt x="774623" y="2323236"/>
                </a:lnTo>
                <a:lnTo>
                  <a:pt x="726782" y="2340191"/>
                </a:lnTo>
                <a:lnTo>
                  <a:pt x="678954" y="2356383"/>
                </a:lnTo>
                <a:lnTo>
                  <a:pt x="631139" y="2371801"/>
                </a:lnTo>
                <a:lnTo>
                  <a:pt x="583349" y="2386469"/>
                </a:lnTo>
                <a:lnTo>
                  <a:pt x="535584" y="2400376"/>
                </a:lnTo>
                <a:lnTo>
                  <a:pt x="487845" y="2413520"/>
                </a:lnTo>
                <a:lnTo>
                  <a:pt x="440143" y="2425903"/>
                </a:lnTo>
                <a:lnTo>
                  <a:pt x="392480" y="2437511"/>
                </a:lnTo>
                <a:lnTo>
                  <a:pt x="344855" y="2448356"/>
                </a:lnTo>
                <a:lnTo>
                  <a:pt x="297294" y="2458440"/>
                </a:lnTo>
                <a:lnTo>
                  <a:pt x="249783" y="2467749"/>
                </a:lnTo>
                <a:lnTo>
                  <a:pt x="202323" y="2476296"/>
                </a:lnTo>
                <a:lnTo>
                  <a:pt x="154940" y="2484082"/>
                </a:lnTo>
                <a:lnTo>
                  <a:pt x="107251" y="2490000"/>
                </a:lnTo>
                <a:lnTo>
                  <a:pt x="59728" y="2493099"/>
                </a:lnTo>
                <a:lnTo>
                  <a:pt x="12458" y="2493441"/>
                </a:lnTo>
                <a:lnTo>
                  <a:pt x="0" y="2492819"/>
                </a:lnTo>
                <a:lnTo>
                  <a:pt x="0" y="2549702"/>
                </a:lnTo>
                <a:lnTo>
                  <a:pt x="13512" y="2550083"/>
                </a:lnTo>
                <a:lnTo>
                  <a:pt x="30060" y="2550249"/>
                </a:lnTo>
                <a:lnTo>
                  <a:pt x="58394" y="2549702"/>
                </a:lnTo>
                <a:lnTo>
                  <a:pt x="61785" y="2549702"/>
                </a:lnTo>
                <a:lnTo>
                  <a:pt x="129921" y="2544508"/>
                </a:lnTo>
                <a:lnTo>
                  <a:pt x="211213" y="2532215"/>
                </a:lnTo>
                <a:lnTo>
                  <a:pt x="259473" y="2523591"/>
                </a:lnTo>
                <a:lnTo>
                  <a:pt x="307784" y="2514181"/>
                </a:lnTo>
                <a:lnTo>
                  <a:pt x="356146" y="2503982"/>
                </a:lnTo>
                <a:lnTo>
                  <a:pt x="402564" y="2493441"/>
                </a:lnTo>
                <a:lnTo>
                  <a:pt x="453009" y="2481211"/>
                </a:lnTo>
                <a:lnTo>
                  <a:pt x="501484" y="2468651"/>
                </a:lnTo>
                <a:lnTo>
                  <a:pt x="550011" y="2455303"/>
                </a:lnTo>
                <a:lnTo>
                  <a:pt x="598551" y="2441181"/>
                </a:lnTo>
                <a:lnTo>
                  <a:pt x="647115" y="2426284"/>
                </a:lnTo>
                <a:lnTo>
                  <a:pt x="695693" y="2410599"/>
                </a:lnTo>
                <a:lnTo>
                  <a:pt x="744283" y="2394140"/>
                </a:lnTo>
                <a:lnTo>
                  <a:pt x="792873" y="2376906"/>
                </a:lnTo>
                <a:lnTo>
                  <a:pt x="841463" y="2358910"/>
                </a:lnTo>
                <a:lnTo>
                  <a:pt x="889914" y="2340191"/>
                </a:lnTo>
                <a:lnTo>
                  <a:pt x="938631" y="2320594"/>
                </a:lnTo>
                <a:lnTo>
                  <a:pt x="987196" y="2300287"/>
                </a:lnTo>
                <a:lnTo>
                  <a:pt x="1035748" y="2279218"/>
                </a:lnTo>
                <a:lnTo>
                  <a:pt x="1084275" y="2257374"/>
                </a:lnTo>
                <a:lnTo>
                  <a:pt x="1132763" y="2234781"/>
                </a:lnTo>
                <a:lnTo>
                  <a:pt x="1181214" y="2211425"/>
                </a:lnTo>
                <a:lnTo>
                  <a:pt x="1229639" y="2187321"/>
                </a:lnTo>
                <a:lnTo>
                  <a:pt x="1278001" y="2162454"/>
                </a:lnTo>
                <a:lnTo>
                  <a:pt x="1325003" y="2137587"/>
                </a:lnTo>
                <a:lnTo>
                  <a:pt x="1371650" y="2112200"/>
                </a:lnTo>
                <a:lnTo>
                  <a:pt x="1417955" y="2086305"/>
                </a:lnTo>
                <a:lnTo>
                  <a:pt x="1463903" y="2059927"/>
                </a:lnTo>
                <a:lnTo>
                  <a:pt x="1509509" y="2033066"/>
                </a:lnTo>
                <a:lnTo>
                  <a:pt x="1554759" y="2005774"/>
                </a:lnTo>
                <a:lnTo>
                  <a:pt x="1599653" y="1978050"/>
                </a:lnTo>
                <a:lnTo>
                  <a:pt x="1644192" y="1949919"/>
                </a:lnTo>
                <a:lnTo>
                  <a:pt x="1688376" y="1921395"/>
                </a:lnTo>
                <a:lnTo>
                  <a:pt x="1732216" y="1892528"/>
                </a:lnTo>
                <a:lnTo>
                  <a:pt x="1775688" y="1863305"/>
                </a:lnTo>
                <a:lnTo>
                  <a:pt x="1818805" y="1833765"/>
                </a:lnTo>
                <a:lnTo>
                  <a:pt x="1861553" y="1803920"/>
                </a:lnTo>
                <a:lnTo>
                  <a:pt x="1903945" y="1773796"/>
                </a:lnTo>
                <a:lnTo>
                  <a:pt x="1945982" y="1743417"/>
                </a:lnTo>
                <a:lnTo>
                  <a:pt x="1987651" y="1712798"/>
                </a:lnTo>
                <a:lnTo>
                  <a:pt x="2028964" y="1681962"/>
                </a:lnTo>
                <a:lnTo>
                  <a:pt x="2069909" y="1650923"/>
                </a:lnTo>
                <a:lnTo>
                  <a:pt x="2110486" y="1619707"/>
                </a:lnTo>
                <a:lnTo>
                  <a:pt x="2150707" y="1588350"/>
                </a:lnTo>
                <a:lnTo>
                  <a:pt x="2190546" y="1556842"/>
                </a:lnTo>
                <a:lnTo>
                  <a:pt x="2269134" y="1493532"/>
                </a:lnTo>
                <a:lnTo>
                  <a:pt x="2346236" y="1429918"/>
                </a:lnTo>
                <a:lnTo>
                  <a:pt x="2421852" y="1366202"/>
                </a:lnTo>
                <a:lnTo>
                  <a:pt x="2495969" y="1302512"/>
                </a:lnTo>
                <a:lnTo>
                  <a:pt x="2568575" y="1239050"/>
                </a:lnTo>
                <a:lnTo>
                  <a:pt x="2674645" y="1144612"/>
                </a:lnTo>
                <a:lnTo>
                  <a:pt x="2777274" y="1051598"/>
                </a:lnTo>
                <a:lnTo>
                  <a:pt x="3013252" y="835710"/>
                </a:lnTo>
                <a:lnTo>
                  <a:pt x="3088195" y="768667"/>
                </a:lnTo>
                <a:lnTo>
                  <a:pt x="3126016" y="735418"/>
                </a:lnTo>
                <a:lnTo>
                  <a:pt x="3164103" y="702437"/>
                </a:lnTo>
                <a:lnTo>
                  <a:pt x="3202482" y="669759"/>
                </a:lnTo>
                <a:lnTo>
                  <a:pt x="3241167" y="637451"/>
                </a:lnTo>
                <a:lnTo>
                  <a:pt x="3280168" y="605548"/>
                </a:lnTo>
                <a:lnTo>
                  <a:pt x="3319119" y="574446"/>
                </a:lnTo>
                <a:lnTo>
                  <a:pt x="18287988" y="574446"/>
                </a:lnTo>
                <a:lnTo>
                  <a:pt x="18287988" y="526821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892605"/>
            <a:ext cx="18288000" cy="2394585"/>
          </a:xfrm>
          <a:custGeom>
            <a:avLst/>
            <a:gdLst/>
            <a:ahLst/>
            <a:cxnLst/>
            <a:rect l="l" t="t" r="r" b="b"/>
            <a:pathLst>
              <a:path w="18288000" h="2394584">
                <a:moveTo>
                  <a:pt x="18287988" y="0"/>
                </a:moveTo>
                <a:lnTo>
                  <a:pt x="18231523" y="5473"/>
                </a:lnTo>
                <a:lnTo>
                  <a:pt x="18154549" y="18618"/>
                </a:lnTo>
                <a:lnTo>
                  <a:pt x="18108041" y="27863"/>
                </a:lnTo>
                <a:lnTo>
                  <a:pt x="18061496" y="37909"/>
                </a:lnTo>
                <a:lnTo>
                  <a:pt x="18014912" y="48768"/>
                </a:lnTo>
                <a:lnTo>
                  <a:pt x="17968303" y="60413"/>
                </a:lnTo>
                <a:lnTo>
                  <a:pt x="17921669" y="72859"/>
                </a:lnTo>
                <a:lnTo>
                  <a:pt x="17875009" y="86106"/>
                </a:lnTo>
                <a:lnTo>
                  <a:pt x="17828337" y="100139"/>
                </a:lnTo>
                <a:lnTo>
                  <a:pt x="17781664" y="114960"/>
                </a:lnTo>
                <a:lnTo>
                  <a:pt x="17734966" y="130568"/>
                </a:lnTo>
                <a:lnTo>
                  <a:pt x="17688281" y="146964"/>
                </a:lnTo>
                <a:lnTo>
                  <a:pt x="17641596" y="164147"/>
                </a:lnTo>
                <a:lnTo>
                  <a:pt x="17594936" y="182105"/>
                </a:lnTo>
                <a:lnTo>
                  <a:pt x="17548276" y="200850"/>
                </a:lnTo>
                <a:lnTo>
                  <a:pt x="17501642" y="220370"/>
                </a:lnTo>
                <a:lnTo>
                  <a:pt x="17455033" y="240665"/>
                </a:lnTo>
                <a:lnTo>
                  <a:pt x="17408462" y="261734"/>
                </a:lnTo>
                <a:lnTo>
                  <a:pt x="17361916" y="283578"/>
                </a:lnTo>
                <a:lnTo>
                  <a:pt x="17315422" y="306197"/>
                </a:lnTo>
                <a:lnTo>
                  <a:pt x="17268978" y="329577"/>
                </a:lnTo>
                <a:lnTo>
                  <a:pt x="17222572" y="353720"/>
                </a:lnTo>
                <a:lnTo>
                  <a:pt x="17176230" y="378637"/>
                </a:lnTo>
                <a:lnTo>
                  <a:pt x="17129405" y="404558"/>
                </a:lnTo>
                <a:lnTo>
                  <a:pt x="17082974" y="431063"/>
                </a:lnTo>
                <a:lnTo>
                  <a:pt x="17036936" y="458114"/>
                </a:lnTo>
                <a:lnTo>
                  <a:pt x="16991292" y="485698"/>
                </a:lnTo>
                <a:lnTo>
                  <a:pt x="16946042" y="513765"/>
                </a:lnTo>
                <a:lnTo>
                  <a:pt x="16901186" y="542302"/>
                </a:lnTo>
                <a:lnTo>
                  <a:pt x="16856736" y="571296"/>
                </a:lnTo>
                <a:lnTo>
                  <a:pt x="16812667" y="600710"/>
                </a:lnTo>
                <a:lnTo>
                  <a:pt x="16769004" y="630529"/>
                </a:lnTo>
                <a:lnTo>
                  <a:pt x="16725735" y="660717"/>
                </a:lnTo>
                <a:lnTo>
                  <a:pt x="16682860" y="691248"/>
                </a:lnTo>
                <a:lnTo>
                  <a:pt x="16640391" y="722109"/>
                </a:lnTo>
                <a:lnTo>
                  <a:pt x="16598329" y="753262"/>
                </a:lnTo>
                <a:lnTo>
                  <a:pt x="16556660" y="784682"/>
                </a:lnTo>
                <a:lnTo>
                  <a:pt x="16515385" y="816368"/>
                </a:lnTo>
                <a:lnTo>
                  <a:pt x="16474529" y="848271"/>
                </a:lnTo>
                <a:lnTo>
                  <a:pt x="16434067" y="880364"/>
                </a:lnTo>
                <a:lnTo>
                  <a:pt x="16393998" y="912647"/>
                </a:lnTo>
                <a:lnTo>
                  <a:pt x="16354349" y="945070"/>
                </a:lnTo>
                <a:lnTo>
                  <a:pt x="16315106" y="977620"/>
                </a:lnTo>
                <a:lnTo>
                  <a:pt x="16276257" y="1010259"/>
                </a:lnTo>
                <a:lnTo>
                  <a:pt x="16237827" y="1042987"/>
                </a:lnTo>
                <a:lnTo>
                  <a:pt x="16199790" y="1075766"/>
                </a:lnTo>
                <a:lnTo>
                  <a:pt x="16162173" y="1108557"/>
                </a:lnTo>
                <a:lnTo>
                  <a:pt x="16088157" y="1174127"/>
                </a:lnTo>
                <a:lnTo>
                  <a:pt x="16015792" y="1239494"/>
                </a:lnTo>
                <a:lnTo>
                  <a:pt x="15945066" y="1304467"/>
                </a:lnTo>
                <a:lnTo>
                  <a:pt x="15842069" y="1400746"/>
                </a:lnTo>
                <a:lnTo>
                  <a:pt x="15617203" y="1614525"/>
                </a:lnTo>
                <a:lnTo>
                  <a:pt x="15542121" y="1684680"/>
                </a:lnTo>
                <a:lnTo>
                  <a:pt x="15504198" y="1719491"/>
                </a:lnTo>
                <a:lnTo>
                  <a:pt x="15465971" y="1754047"/>
                </a:lnTo>
                <a:lnTo>
                  <a:pt x="15427427" y="1788274"/>
                </a:lnTo>
                <a:lnTo>
                  <a:pt x="15388527" y="1822094"/>
                </a:lnTo>
                <a:lnTo>
                  <a:pt x="15349258" y="1855457"/>
                </a:lnTo>
                <a:lnTo>
                  <a:pt x="15341003" y="1862289"/>
                </a:lnTo>
                <a:lnTo>
                  <a:pt x="0" y="1862289"/>
                </a:lnTo>
                <a:lnTo>
                  <a:pt x="0" y="1909914"/>
                </a:lnTo>
                <a:lnTo>
                  <a:pt x="15282698" y="1909914"/>
                </a:lnTo>
                <a:lnTo>
                  <a:pt x="15269490" y="1920532"/>
                </a:lnTo>
                <a:lnTo>
                  <a:pt x="15228926" y="1952117"/>
                </a:lnTo>
                <a:lnTo>
                  <a:pt x="15187879" y="1982965"/>
                </a:lnTo>
                <a:lnTo>
                  <a:pt x="15146325" y="2013026"/>
                </a:lnTo>
                <a:lnTo>
                  <a:pt x="15104225" y="2042223"/>
                </a:lnTo>
                <a:lnTo>
                  <a:pt x="15061565" y="2070493"/>
                </a:lnTo>
                <a:lnTo>
                  <a:pt x="15018309" y="2097773"/>
                </a:lnTo>
                <a:lnTo>
                  <a:pt x="14974431" y="2123998"/>
                </a:lnTo>
                <a:lnTo>
                  <a:pt x="14932660" y="2147773"/>
                </a:lnTo>
                <a:lnTo>
                  <a:pt x="14890166" y="2170798"/>
                </a:lnTo>
                <a:lnTo>
                  <a:pt x="14846948" y="2193099"/>
                </a:lnTo>
                <a:lnTo>
                  <a:pt x="14802866" y="2214727"/>
                </a:lnTo>
                <a:lnTo>
                  <a:pt x="14758264" y="2235530"/>
                </a:lnTo>
                <a:lnTo>
                  <a:pt x="14712760" y="2255672"/>
                </a:lnTo>
                <a:lnTo>
                  <a:pt x="14666468" y="2275103"/>
                </a:lnTo>
                <a:lnTo>
                  <a:pt x="14619364" y="2293836"/>
                </a:lnTo>
                <a:lnTo>
                  <a:pt x="14571434" y="2311870"/>
                </a:lnTo>
                <a:lnTo>
                  <a:pt x="14522666" y="2329218"/>
                </a:lnTo>
                <a:lnTo>
                  <a:pt x="14473047" y="2345893"/>
                </a:lnTo>
                <a:lnTo>
                  <a:pt x="14422552" y="2361869"/>
                </a:lnTo>
                <a:lnTo>
                  <a:pt x="14371168" y="2377198"/>
                </a:lnTo>
                <a:lnTo>
                  <a:pt x="14318882" y="2391841"/>
                </a:lnTo>
                <a:lnTo>
                  <a:pt x="14309154" y="2394407"/>
                </a:lnTo>
                <a:lnTo>
                  <a:pt x="14492885" y="2394407"/>
                </a:lnTo>
                <a:lnTo>
                  <a:pt x="14566392" y="2369375"/>
                </a:lnTo>
                <a:lnTo>
                  <a:pt x="14612988" y="2352306"/>
                </a:lnTo>
                <a:lnTo>
                  <a:pt x="14658835" y="2334603"/>
                </a:lnTo>
                <a:lnTo>
                  <a:pt x="14703946" y="2316251"/>
                </a:lnTo>
                <a:lnTo>
                  <a:pt x="14748332" y="2297265"/>
                </a:lnTo>
                <a:lnTo>
                  <a:pt x="14792008" y="2277618"/>
                </a:lnTo>
                <a:lnTo>
                  <a:pt x="14834985" y="2257323"/>
                </a:lnTo>
                <a:lnTo>
                  <a:pt x="14877276" y="2236355"/>
                </a:lnTo>
                <a:lnTo>
                  <a:pt x="14918906" y="2214727"/>
                </a:lnTo>
                <a:lnTo>
                  <a:pt x="14959876" y="2192426"/>
                </a:lnTo>
                <a:lnTo>
                  <a:pt x="15000212" y="2169452"/>
                </a:lnTo>
                <a:lnTo>
                  <a:pt x="15042693" y="2144039"/>
                </a:lnTo>
                <a:lnTo>
                  <a:pt x="15084565" y="2117687"/>
                </a:lnTo>
                <a:lnTo>
                  <a:pt x="15125853" y="2090458"/>
                </a:lnTo>
                <a:lnTo>
                  <a:pt x="15166594" y="2062416"/>
                </a:lnTo>
                <a:lnTo>
                  <a:pt x="15206802" y="2033600"/>
                </a:lnTo>
                <a:lnTo>
                  <a:pt x="15246503" y="2004072"/>
                </a:lnTo>
                <a:lnTo>
                  <a:pt x="15285733" y="1973897"/>
                </a:lnTo>
                <a:lnTo>
                  <a:pt x="15324506" y="1943112"/>
                </a:lnTo>
                <a:lnTo>
                  <a:pt x="15362860" y="1911781"/>
                </a:lnTo>
                <a:lnTo>
                  <a:pt x="15365083" y="1909914"/>
                </a:lnTo>
                <a:lnTo>
                  <a:pt x="18287988" y="1909914"/>
                </a:lnTo>
                <a:lnTo>
                  <a:pt x="18287988" y="1862289"/>
                </a:lnTo>
                <a:lnTo>
                  <a:pt x="15421394" y="1862289"/>
                </a:lnTo>
                <a:lnTo>
                  <a:pt x="15438374" y="1847710"/>
                </a:lnTo>
                <a:lnTo>
                  <a:pt x="15475611" y="1815071"/>
                </a:lnTo>
                <a:lnTo>
                  <a:pt x="15512504" y="1782114"/>
                </a:lnTo>
                <a:lnTo>
                  <a:pt x="15549106" y="1748878"/>
                </a:lnTo>
                <a:lnTo>
                  <a:pt x="15585428" y="1715439"/>
                </a:lnTo>
                <a:lnTo>
                  <a:pt x="15657373" y="1648104"/>
                </a:lnTo>
                <a:lnTo>
                  <a:pt x="15877286" y="1439024"/>
                </a:lnTo>
                <a:lnTo>
                  <a:pt x="15979610" y="1343418"/>
                </a:lnTo>
                <a:lnTo>
                  <a:pt x="16049867" y="1278902"/>
                </a:lnTo>
                <a:lnTo>
                  <a:pt x="16121749" y="1214018"/>
                </a:lnTo>
                <a:lnTo>
                  <a:pt x="16195243" y="1148930"/>
                </a:lnTo>
                <a:lnTo>
                  <a:pt x="16270364" y="1083856"/>
                </a:lnTo>
                <a:lnTo>
                  <a:pt x="16308515" y="1051382"/>
                </a:lnTo>
                <a:lnTo>
                  <a:pt x="16347085" y="1018984"/>
                </a:lnTo>
                <a:lnTo>
                  <a:pt x="16386036" y="986688"/>
                </a:lnTo>
                <a:lnTo>
                  <a:pt x="16425393" y="954519"/>
                </a:lnTo>
                <a:lnTo>
                  <a:pt x="16465144" y="922489"/>
                </a:lnTo>
                <a:lnTo>
                  <a:pt x="16505301" y="890638"/>
                </a:lnTo>
                <a:lnTo>
                  <a:pt x="16545840" y="858989"/>
                </a:lnTo>
                <a:lnTo>
                  <a:pt x="16586784" y="827557"/>
                </a:lnTo>
                <a:lnTo>
                  <a:pt x="16628110" y="796378"/>
                </a:lnTo>
                <a:lnTo>
                  <a:pt x="16669842" y="765479"/>
                </a:lnTo>
                <a:lnTo>
                  <a:pt x="16711956" y="734860"/>
                </a:lnTo>
                <a:lnTo>
                  <a:pt x="16754475" y="704570"/>
                </a:lnTo>
                <a:lnTo>
                  <a:pt x="16797376" y="674636"/>
                </a:lnTo>
                <a:lnTo>
                  <a:pt x="16840657" y="645058"/>
                </a:lnTo>
                <a:lnTo>
                  <a:pt x="16884333" y="615873"/>
                </a:lnTo>
                <a:lnTo>
                  <a:pt x="16928402" y="587121"/>
                </a:lnTo>
                <a:lnTo>
                  <a:pt x="16972852" y="558800"/>
                </a:lnTo>
                <a:lnTo>
                  <a:pt x="17017683" y="530961"/>
                </a:lnTo>
                <a:lnTo>
                  <a:pt x="17062908" y="503605"/>
                </a:lnTo>
                <a:lnTo>
                  <a:pt x="17108513" y="476770"/>
                </a:lnTo>
                <a:lnTo>
                  <a:pt x="17154500" y="450481"/>
                </a:lnTo>
                <a:lnTo>
                  <a:pt x="17200868" y="424764"/>
                </a:lnTo>
                <a:lnTo>
                  <a:pt x="17248670" y="399072"/>
                </a:lnTo>
                <a:lnTo>
                  <a:pt x="17296537" y="374218"/>
                </a:lnTo>
                <a:lnTo>
                  <a:pt x="17344454" y="350189"/>
                </a:lnTo>
                <a:lnTo>
                  <a:pt x="17392422" y="326999"/>
                </a:lnTo>
                <a:lnTo>
                  <a:pt x="17440440" y="304660"/>
                </a:lnTo>
                <a:lnTo>
                  <a:pt x="17488485" y="283146"/>
                </a:lnTo>
                <a:lnTo>
                  <a:pt x="17536567" y="262470"/>
                </a:lnTo>
                <a:lnTo>
                  <a:pt x="17584662" y="242646"/>
                </a:lnTo>
                <a:lnTo>
                  <a:pt x="17632782" y="223659"/>
                </a:lnTo>
                <a:lnTo>
                  <a:pt x="17680915" y="205511"/>
                </a:lnTo>
                <a:lnTo>
                  <a:pt x="17729048" y="188201"/>
                </a:lnTo>
                <a:lnTo>
                  <a:pt x="17777194" y="171742"/>
                </a:lnTo>
                <a:lnTo>
                  <a:pt x="17825314" y="156133"/>
                </a:lnTo>
                <a:lnTo>
                  <a:pt x="17873434" y="141363"/>
                </a:lnTo>
                <a:lnTo>
                  <a:pt x="17921529" y="127457"/>
                </a:lnTo>
                <a:lnTo>
                  <a:pt x="17969611" y="114388"/>
                </a:lnTo>
                <a:lnTo>
                  <a:pt x="18017655" y="102171"/>
                </a:lnTo>
                <a:lnTo>
                  <a:pt x="18065649" y="90805"/>
                </a:lnTo>
                <a:lnTo>
                  <a:pt x="18113617" y="80289"/>
                </a:lnTo>
                <a:lnTo>
                  <a:pt x="18161521" y="70637"/>
                </a:lnTo>
                <a:lnTo>
                  <a:pt x="18209375" y="61836"/>
                </a:lnTo>
                <a:lnTo>
                  <a:pt x="18257381" y="55105"/>
                </a:lnTo>
                <a:lnTo>
                  <a:pt x="18287988" y="52781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6EB3AC6A-C0D9-5253-ABDC-A0530B6FB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50" y="669290"/>
            <a:ext cx="13563600" cy="89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30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 descr="A close-up of words&#10;&#10;Description automatically generated">
            <a:extLst>
              <a:ext uri="{FF2B5EF4-FFF2-40B4-BE49-F238E27FC236}">
                <a16:creationId xmlns:a16="http://schemas.microsoft.com/office/drawing/2014/main" id="{1103474A-EE2F-D3AD-A467-7F0E60E15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1720850"/>
            <a:ext cx="14051796" cy="65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5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 descr="A graph of a distribution of a summarizing scale&#10;&#10;Description automatically generated with medium confidence">
            <a:extLst>
              <a:ext uri="{FF2B5EF4-FFF2-40B4-BE49-F238E27FC236}">
                <a16:creationId xmlns:a16="http://schemas.microsoft.com/office/drawing/2014/main" id="{06E1099F-529D-48F1-2605-7846B476E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0" y="816039"/>
            <a:ext cx="13788706" cy="866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12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4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1" y="3948709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3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4"/>
                  </a:lnTo>
                  <a:lnTo>
                    <a:pt x="567516" y="3674094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299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8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8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4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3" y="1994884"/>
                  </a:lnTo>
                  <a:lnTo>
                    <a:pt x="1967543" y="1955762"/>
                  </a:lnTo>
                  <a:lnTo>
                    <a:pt x="1995562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5"/>
                  </a:lnTo>
                  <a:lnTo>
                    <a:pt x="2108266" y="1761379"/>
                  </a:lnTo>
                  <a:lnTo>
                    <a:pt x="2136640" y="1722826"/>
                  </a:lnTo>
                  <a:lnTo>
                    <a:pt x="2165108" y="1684406"/>
                  </a:lnTo>
                  <a:lnTo>
                    <a:pt x="2193679" y="1646130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7" y="1494700"/>
                  </a:lnTo>
                  <a:lnTo>
                    <a:pt x="2338349" y="1457316"/>
                  </a:lnTo>
                  <a:lnTo>
                    <a:pt x="2367702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3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1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5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6" y="510429"/>
                  </a:lnTo>
                  <a:lnTo>
                    <a:pt x="3319673" y="484237"/>
                  </a:lnTo>
                  <a:lnTo>
                    <a:pt x="3357198" y="458590"/>
                  </a:lnTo>
                  <a:lnTo>
                    <a:pt x="3395117" y="433501"/>
                  </a:lnTo>
                  <a:lnTo>
                    <a:pt x="3433439" y="408979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900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5" y="179915"/>
                  </a:lnTo>
                  <a:lnTo>
                    <a:pt x="3927585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8" y="116888"/>
                  </a:lnTo>
                  <a:lnTo>
                    <a:pt x="4107796" y="102969"/>
                  </a:lnTo>
                  <a:lnTo>
                    <a:pt x="4154172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9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4" y="7266"/>
                  </a:lnTo>
                  <a:lnTo>
                    <a:pt x="4649192" y="2290"/>
                  </a:lnTo>
                  <a:lnTo>
                    <a:pt x="4678710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5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Picture 15" descr="A graph with a coin and a coin on it&#10;&#10;Description automatically generated">
            <a:extLst>
              <a:ext uri="{FF2B5EF4-FFF2-40B4-BE49-F238E27FC236}">
                <a16:creationId xmlns:a16="http://schemas.microsoft.com/office/drawing/2014/main" id="{A38ABBCB-928F-CC6A-F0C3-55870808E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9" y="3961975"/>
            <a:ext cx="18288000" cy="6324601"/>
          </a:xfrm>
          <a:prstGeom prst="rect">
            <a:avLst/>
          </a:prstGeom>
        </p:spPr>
      </p:pic>
      <p:sp>
        <p:nvSpPr>
          <p:cNvPr id="19" name="object 11">
            <a:extLst>
              <a:ext uri="{FF2B5EF4-FFF2-40B4-BE49-F238E27FC236}">
                <a16:creationId xmlns:a16="http://schemas.microsoft.com/office/drawing/2014/main" id="{A36E4CAF-492A-1C28-936D-52705CDCB7B8}"/>
              </a:ext>
            </a:extLst>
          </p:cNvPr>
          <p:cNvSpPr txBox="1"/>
          <p:nvPr/>
        </p:nvSpPr>
        <p:spPr>
          <a:xfrm>
            <a:off x="234950" y="1111250"/>
            <a:ext cx="17414239" cy="1718547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After merging all </a:t>
            </a:r>
            <a:r>
              <a:rPr lang="en-US" sz="2800" dirty="0" err="1">
                <a:latin typeface="Century Gothic" panose="020B0502020202020204" pitchFamily="34" charset="0"/>
                <a:cs typeface="Century Gothic"/>
              </a:rPr>
              <a:t>dataframes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 into one combined csv file, mapping 0 to r/</a:t>
            </a:r>
            <a:r>
              <a:rPr lang="en-US" sz="2800" dirty="0" err="1">
                <a:latin typeface="Century Gothic" panose="020B0502020202020204" pitchFamily="34" charset="0"/>
                <a:cs typeface="Century Gothic"/>
              </a:rPr>
              <a:t>CryptoMoonShots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 and 1 to r/</a:t>
            </a:r>
            <a:r>
              <a:rPr lang="en-US" sz="2800" dirty="0" err="1">
                <a:latin typeface="Century Gothic" panose="020B0502020202020204" pitchFamily="34" charset="0"/>
                <a:cs typeface="Century Gothic"/>
              </a:rPr>
              <a:t>wallstreetbets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, as well as tokenizing the title text into a processed feature for sentiment analysis, we can establish our baseline accuracy!</a:t>
            </a: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Baseline Accuracy – 0.519 or 51.9%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12">
            <a:extLst>
              <a:ext uri="{FF2B5EF4-FFF2-40B4-BE49-F238E27FC236}">
                <a16:creationId xmlns:a16="http://schemas.microsoft.com/office/drawing/2014/main" id="{46B8EF38-46CD-D57A-4CE1-88590EC147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6443325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b="1" spc="100" dirty="0"/>
              <a:t>Model 1: </a:t>
            </a:r>
            <a:r>
              <a:rPr lang="en-US" sz="4050" spc="100" dirty="0"/>
              <a:t>Logistic Regression with </a:t>
            </a:r>
            <a:r>
              <a:rPr lang="en-US" sz="4050" spc="100" dirty="0" err="1"/>
              <a:t>CountVectorizer</a:t>
            </a:r>
            <a:endParaRPr sz="40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251587-D458-4086-DBF2-A252244D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580052"/>
              </p:ext>
            </p:extLst>
          </p:nvPr>
        </p:nvGraphicFramePr>
        <p:xfrm>
          <a:off x="3212789" y="1506628"/>
          <a:ext cx="12200468" cy="155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234">
                  <a:extLst>
                    <a:ext uri="{9D8B030D-6E8A-4147-A177-3AD203B41FA5}">
                      <a16:colId xmlns:a16="http://schemas.microsoft.com/office/drawing/2014/main" val="2464198267"/>
                    </a:ext>
                  </a:extLst>
                </a:gridCol>
                <a:gridCol w="6100234">
                  <a:extLst>
                    <a:ext uri="{9D8B030D-6E8A-4147-A177-3AD203B41FA5}">
                      <a16:colId xmlns:a16="http://schemas.microsoft.com/office/drawing/2014/main" val="609310334"/>
                    </a:ext>
                  </a:extLst>
                </a:gridCol>
              </a:tblGrid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Testing 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4805"/>
                  </a:ext>
                </a:extLst>
              </a:tr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0.927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88301"/>
                  </a:ext>
                </a:extLst>
              </a:tr>
            </a:tbl>
          </a:graphicData>
        </a:graphic>
      </p:graphicFrame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257F0AE-2C41-2570-65F2-52FB9182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50" y="3273230"/>
            <a:ext cx="7918450" cy="6395307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18A2A903-0788-8F9F-4773-9BB666B9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9" y="3268289"/>
            <a:ext cx="6740836" cy="281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70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12">
            <a:extLst>
              <a:ext uri="{FF2B5EF4-FFF2-40B4-BE49-F238E27FC236}">
                <a16:creationId xmlns:a16="http://schemas.microsoft.com/office/drawing/2014/main" id="{46B8EF38-46CD-D57A-4CE1-88590EC147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6443325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b="1" spc="100" dirty="0"/>
              <a:t>Model 2: </a:t>
            </a:r>
            <a:r>
              <a:rPr lang="en-US" sz="4050" spc="100" dirty="0"/>
              <a:t>Multinomial Naïve Bayes with </a:t>
            </a:r>
            <a:r>
              <a:rPr lang="en-US" sz="4050" spc="100" dirty="0" err="1"/>
              <a:t>TfidfVectorizer</a:t>
            </a:r>
            <a:endParaRPr sz="40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251587-D458-4086-DBF2-A252244D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63794"/>
              </p:ext>
            </p:extLst>
          </p:nvPr>
        </p:nvGraphicFramePr>
        <p:xfrm>
          <a:off x="3212789" y="1506628"/>
          <a:ext cx="12200468" cy="155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234">
                  <a:extLst>
                    <a:ext uri="{9D8B030D-6E8A-4147-A177-3AD203B41FA5}">
                      <a16:colId xmlns:a16="http://schemas.microsoft.com/office/drawing/2014/main" val="2464198267"/>
                    </a:ext>
                  </a:extLst>
                </a:gridCol>
                <a:gridCol w="6100234">
                  <a:extLst>
                    <a:ext uri="{9D8B030D-6E8A-4147-A177-3AD203B41FA5}">
                      <a16:colId xmlns:a16="http://schemas.microsoft.com/office/drawing/2014/main" val="609310334"/>
                    </a:ext>
                  </a:extLst>
                </a:gridCol>
              </a:tblGrid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Testing 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4805"/>
                  </a:ext>
                </a:extLst>
              </a:tr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0.928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0.929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88301"/>
                  </a:ext>
                </a:extLst>
              </a:tr>
            </a:tbl>
          </a:graphicData>
        </a:graphic>
      </p:graphicFrame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257F0AE-2C41-2570-65F2-52FB9182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50" y="3273230"/>
            <a:ext cx="7918450" cy="6395307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18A2A903-0788-8F9F-4773-9BB666B9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9" y="3268289"/>
            <a:ext cx="6740836" cy="2818268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13F99E92-CE42-4035-3231-42A012571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8" y="3268289"/>
            <a:ext cx="6793617" cy="2818268"/>
          </a:xfrm>
          <a:prstGeom prst="rect">
            <a:avLst/>
          </a:prstGeom>
        </p:spPr>
      </p:pic>
      <p:pic>
        <p:nvPicPr>
          <p:cNvPr id="12" name="Picture 11" descr="A blue and white chart with numbers and labels&#10;&#10;Description automatically generated">
            <a:extLst>
              <a:ext uri="{FF2B5EF4-FFF2-40B4-BE49-F238E27FC236}">
                <a16:creationId xmlns:a16="http://schemas.microsoft.com/office/drawing/2014/main" id="{C17E0462-067A-A489-B756-0A4C34C04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55" y="3268289"/>
            <a:ext cx="7906945" cy="63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192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12">
            <a:extLst>
              <a:ext uri="{FF2B5EF4-FFF2-40B4-BE49-F238E27FC236}">
                <a16:creationId xmlns:a16="http://schemas.microsoft.com/office/drawing/2014/main" id="{46B8EF38-46CD-D57A-4CE1-88590EC147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6443325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b="1" spc="100" dirty="0"/>
              <a:t>Model 3: </a:t>
            </a:r>
            <a:r>
              <a:rPr lang="en-US" sz="4050" spc="100" dirty="0"/>
              <a:t>Random Forest Tree Classifier with </a:t>
            </a:r>
            <a:r>
              <a:rPr lang="en-US" sz="4050" spc="100" dirty="0" err="1"/>
              <a:t>CountVectorizer</a:t>
            </a:r>
            <a:endParaRPr sz="40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251587-D458-4086-DBF2-A252244D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821672"/>
              </p:ext>
            </p:extLst>
          </p:nvPr>
        </p:nvGraphicFramePr>
        <p:xfrm>
          <a:off x="3212789" y="1506628"/>
          <a:ext cx="12200468" cy="155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234">
                  <a:extLst>
                    <a:ext uri="{9D8B030D-6E8A-4147-A177-3AD203B41FA5}">
                      <a16:colId xmlns:a16="http://schemas.microsoft.com/office/drawing/2014/main" val="2464198267"/>
                    </a:ext>
                  </a:extLst>
                </a:gridCol>
                <a:gridCol w="6100234">
                  <a:extLst>
                    <a:ext uri="{9D8B030D-6E8A-4147-A177-3AD203B41FA5}">
                      <a16:colId xmlns:a16="http://schemas.microsoft.com/office/drawing/2014/main" val="609310334"/>
                    </a:ext>
                  </a:extLst>
                </a:gridCol>
              </a:tblGrid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Training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Testing 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4805"/>
                  </a:ext>
                </a:extLst>
              </a:tr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88301"/>
                  </a:ext>
                </a:extLst>
              </a:tr>
            </a:tbl>
          </a:graphicData>
        </a:graphic>
      </p:graphicFrame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257F0AE-2C41-2570-65F2-52FB9182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50" y="3273230"/>
            <a:ext cx="7918450" cy="6395307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18A2A903-0788-8F9F-4773-9BB666B9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9" y="3268289"/>
            <a:ext cx="6740836" cy="2818268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13F99E92-CE42-4035-3231-42A012571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8" y="3268289"/>
            <a:ext cx="6793617" cy="2818268"/>
          </a:xfrm>
          <a:prstGeom prst="rect">
            <a:avLst/>
          </a:prstGeom>
        </p:spPr>
      </p:pic>
      <p:pic>
        <p:nvPicPr>
          <p:cNvPr id="12" name="Picture 11" descr="A blue and white chart with numbers and labels&#10;&#10;Description automatically generated">
            <a:extLst>
              <a:ext uri="{FF2B5EF4-FFF2-40B4-BE49-F238E27FC236}">
                <a16:creationId xmlns:a16="http://schemas.microsoft.com/office/drawing/2014/main" id="{C17E0462-067A-A489-B756-0A4C34C04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55" y="3268289"/>
            <a:ext cx="7906945" cy="6395307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C520F761-B165-547F-8B5F-6AF433D36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49" y="3268289"/>
            <a:ext cx="6805756" cy="2792104"/>
          </a:xfrm>
          <a:prstGeom prst="rect">
            <a:avLst/>
          </a:prstGeom>
        </p:spPr>
      </p:pic>
      <p:pic>
        <p:nvPicPr>
          <p:cNvPr id="16" name="Picture 15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AC1C98EC-47CF-A41E-ADED-6C6D7F9B8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55" y="3266880"/>
            <a:ext cx="7964218" cy="639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5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object 12">
            <a:extLst>
              <a:ext uri="{FF2B5EF4-FFF2-40B4-BE49-F238E27FC236}">
                <a16:creationId xmlns:a16="http://schemas.microsoft.com/office/drawing/2014/main" id="{46B8EF38-46CD-D57A-4CE1-88590EC147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7907000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b="1" spc="100" dirty="0"/>
              <a:t>Model 4: </a:t>
            </a:r>
            <a:r>
              <a:rPr lang="en-US" sz="4050" spc="100" dirty="0"/>
              <a:t>Ensemble Model (Logistic Regression &amp; Multinomial Naïve Bayes)</a:t>
            </a:r>
            <a:endParaRPr sz="40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251587-D458-4086-DBF2-A252244D3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392258"/>
              </p:ext>
            </p:extLst>
          </p:nvPr>
        </p:nvGraphicFramePr>
        <p:xfrm>
          <a:off x="3212785" y="2779721"/>
          <a:ext cx="6740835" cy="1552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835">
                  <a:extLst>
                    <a:ext uri="{9D8B030D-6E8A-4147-A177-3AD203B41FA5}">
                      <a16:colId xmlns:a16="http://schemas.microsoft.com/office/drawing/2014/main" val="609310334"/>
                    </a:ext>
                  </a:extLst>
                </a:gridCol>
              </a:tblGrid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Testing Accuracy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84805"/>
                  </a:ext>
                </a:extLst>
              </a:tr>
              <a:tr h="776111">
                <a:tc>
                  <a:txBody>
                    <a:bodyPr/>
                    <a:lstStyle/>
                    <a:p>
                      <a:pPr algn="ctr"/>
                      <a:r>
                        <a:rPr lang="en-US" sz="2700" dirty="0">
                          <a:latin typeface="Century Gothic" panose="020B0502020202020204" pitchFamily="34" charset="0"/>
                        </a:rPr>
                        <a:t>0.931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388301"/>
                  </a:ext>
                </a:extLst>
              </a:tr>
            </a:tbl>
          </a:graphicData>
        </a:graphic>
      </p:graphicFrame>
      <p:pic>
        <p:nvPicPr>
          <p:cNvPr id="8" name="Picture 7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7257F0AE-2C41-2570-65F2-52FB91820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585" y="1802543"/>
            <a:ext cx="7918450" cy="6395307"/>
          </a:xfrm>
          <a:prstGeom prst="rect">
            <a:avLst/>
          </a:prstGeom>
        </p:spPr>
      </p:pic>
      <p:pic>
        <p:nvPicPr>
          <p:cNvPr id="10" name="Picture 9" descr="A screenshot of a report&#10;&#10;Description automatically generated">
            <a:extLst>
              <a:ext uri="{FF2B5EF4-FFF2-40B4-BE49-F238E27FC236}">
                <a16:creationId xmlns:a16="http://schemas.microsoft.com/office/drawing/2014/main" id="{18A2A903-0788-8F9F-4773-9BB666B94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786" y="4541382"/>
            <a:ext cx="6740836" cy="2818268"/>
          </a:xfrm>
          <a:prstGeom prst="rect">
            <a:avLst/>
          </a:prstGeom>
        </p:spPr>
      </p:pic>
      <p:pic>
        <p:nvPicPr>
          <p:cNvPr id="9" name="Picture 8" descr="A blue squares with white text&#10;&#10;Description automatically generated">
            <a:extLst>
              <a:ext uri="{FF2B5EF4-FFF2-40B4-BE49-F238E27FC236}">
                <a16:creationId xmlns:a16="http://schemas.microsoft.com/office/drawing/2014/main" id="{5C713CA6-008E-12B1-F78B-DE2B3543FC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583" y="1802543"/>
            <a:ext cx="7764123" cy="6395307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0C35912-9D3D-EC65-3141-11D2EEBA9A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206" y="4540892"/>
            <a:ext cx="6652026" cy="281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88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304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78"/>
                  </a:moveTo>
                  <a:lnTo>
                    <a:pt x="49346" y="4043276"/>
                  </a:lnTo>
                  <a:lnTo>
                    <a:pt x="88924" y="4020525"/>
                  </a:lnTo>
                  <a:lnTo>
                    <a:pt x="128075" y="3997173"/>
                  </a:lnTo>
                  <a:lnTo>
                    <a:pt x="166808" y="3973231"/>
                  </a:lnTo>
                  <a:lnTo>
                    <a:pt x="205131" y="3948709"/>
                  </a:lnTo>
                  <a:lnTo>
                    <a:pt x="243050" y="3923620"/>
                  </a:lnTo>
                  <a:lnTo>
                    <a:pt x="280576" y="3897974"/>
                  </a:lnTo>
                  <a:lnTo>
                    <a:pt x="317714" y="3871782"/>
                  </a:lnTo>
                  <a:lnTo>
                    <a:pt x="354474" y="3845056"/>
                  </a:lnTo>
                  <a:lnTo>
                    <a:pt x="390862" y="3817806"/>
                  </a:lnTo>
                  <a:lnTo>
                    <a:pt x="426888" y="3790043"/>
                  </a:lnTo>
                  <a:lnTo>
                    <a:pt x="462558" y="3761780"/>
                  </a:lnTo>
                  <a:lnTo>
                    <a:pt x="497880" y="3733027"/>
                  </a:lnTo>
                  <a:lnTo>
                    <a:pt x="532864" y="3703794"/>
                  </a:lnTo>
                  <a:lnTo>
                    <a:pt x="567516" y="3674094"/>
                  </a:lnTo>
                  <a:lnTo>
                    <a:pt x="601844" y="3643938"/>
                  </a:lnTo>
                  <a:lnTo>
                    <a:pt x="635856" y="3613336"/>
                  </a:lnTo>
                  <a:lnTo>
                    <a:pt x="669560" y="3582299"/>
                  </a:lnTo>
                  <a:lnTo>
                    <a:pt x="702965" y="3550840"/>
                  </a:lnTo>
                  <a:lnTo>
                    <a:pt x="736077" y="3518968"/>
                  </a:lnTo>
                  <a:lnTo>
                    <a:pt x="768905" y="3486696"/>
                  </a:lnTo>
                  <a:lnTo>
                    <a:pt x="801457" y="3454033"/>
                  </a:lnTo>
                  <a:lnTo>
                    <a:pt x="833740" y="3420992"/>
                  </a:lnTo>
                  <a:lnTo>
                    <a:pt x="865763" y="3387584"/>
                  </a:lnTo>
                  <a:lnTo>
                    <a:pt x="897533" y="3353819"/>
                  </a:lnTo>
                  <a:lnTo>
                    <a:pt x="929059" y="3319708"/>
                  </a:lnTo>
                  <a:lnTo>
                    <a:pt x="960347" y="3285264"/>
                  </a:lnTo>
                  <a:lnTo>
                    <a:pt x="991407" y="3250497"/>
                  </a:lnTo>
                  <a:lnTo>
                    <a:pt x="1022245" y="3215418"/>
                  </a:lnTo>
                  <a:lnTo>
                    <a:pt x="1052870" y="3180038"/>
                  </a:lnTo>
                  <a:lnTo>
                    <a:pt x="1083290" y="3144369"/>
                  </a:lnTo>
                  <a:lnTo>
                    <a:pt x="1113513" y="3108421"/>
                  </a:lnTo>
                  <a:lnTo>
                    <a:pt x="1143546" y="3072206"/>
                  </a:lnTo>
                  <a:lnTo>
                    <a:pt x="1173398" y="3035735"/>
                  </a:lnTo>
                  <a:lnTo>
                    <a:pt x="1203075" y="2999019"/>
                  </a:lnTo>
                  <a:lnTo>
                    <a:pt x="1232587" y="2962068"/>
                  </a:lnTo>
                  <a:lnTo>
                    <a:pt x="1261941" y="2924896"/>
                  </a:lnTo>
                  <a:lnTo>
                    <a:pt x="1291145" y="2887511"/>
                  </a:lnTo>
                  <a:lnTo>
                    <a:pt x="1320207" y="2849926"/>
                  </a:lnTo>
                  <a:lnTo>
                    <a:pt x="1349134" y="2812152"/>
                  </a:lnTo>
                  <a:lnTo>
                    <a:pt x="1377935" y="2774200"/>
                  </a:lnTo>
                  <a:lnTo>
                    <a:pt x="1406618" y="2736080"/>
                  </a:lnTo>
                  <a:lnTo>
                    <a:pt x="1435190" y="2697805"/>
                  </a:lnTo>
                  <a:lnTo>
                    <a:pt x="1463659" y="2659385"/>
                  </a:lnTo>
                  <a:lnTo>
                    <a:pt x="1492034" y="2620831"/>
                  </a:lnTo>
                  <a:lnTo>
                    <a:pt x="1520321" y="2582155"/>
                  </a:lnTo>
                  <a:lnTo>
                    <a:pt x="1548530" y="2543367"/>
                  </a:lnTo>
                  <a:lnTo>
                    <a:pt x="1576667" y="2504479"/>
                  </a:lnTo>
                  <a:lnTo>
                    <a:pt x="1604741" y="2465502"/>
                  </a:lnTo>
                  <a:lnTo>
                    <a:pt x="1632760" y="2426447"/>
                  </a:lnTo>
                  <a:lnTo>
                    <a:pt x="1660732" y="2387326"/>
                  </a:lnTo>
                  <a:lnTo>
                    <a:pt x="1688663" y="2348148"/>
                  </a:lnTo>
                  <a:lnTo>
                    <a:pt x="1716564" y="2308926"/>
                  </a:lnTo>
                  <a:lnTo>
                    <a:pt x="1744440" y="2269671"/>
                  </a:lnTo>
                  <a:lnTo>
                    <a:pt x="1772300" y="2230393"/>
                  </a:lnTo>
                  <a:lnTo>
                    <a:pt x="1800153" y="2191104"/>
                  </a:lnTo>
                  <a:lnTo>
                    <a:pt x="1828005" y="2151816"/>
                  </a:lnTo>
                  <a:lnTo>
                    <a:pt x="1855865" y="2112538"/>
                  </a:lnTo>
                  <a:lnTo>
                    <a:pt x="1883741" y="2073283"/>
                  </a:lnTo>
                  <a:lnTo>
                    <a:pt x="1911641" y="2034061"/>
                  </a:lnTo>
                  <a:lnTo>
                    <a:pt x="1939573" y="1994884"/>
                  </a:lnTo>
                  <a:lnTo>
                    <a:pt x="1967543" y="1955762"/>
                  </a:lnTo>
                  <a:lnTo>
                    <a:pt x="1995562" y="1916708"/>
                  </a:lnTo>
                  <a:lnTo>
                    <a:pt x="2023635" y="1877731"/>
                  </a:lnTo>
                  <a:lnTo>
                    <a:pt x="2051772" y="1838843"/>
                  </a:lnTo>
                  <a:lnTo>
                    <a:pt x="2079979" y="1800055"/>
                  </a:lnTo>
                  <a:lnTo>
                    <a:pt x="2108266" y="1761379"/>
                  </a:lnTo>
                  <a:lnTo>
                    <a:pt x="2136640" y="1722826"/>
                  </a:lnTo>
                  <a:lnTo>
                    <a:pt x="2165108" y="1684406"/>
                  </a:lnTo>
                  <a:lnTo>
                    <a:pt x="2193679" y="1646130"/>
                  </a:lnTo>
                  <a:lnTo>
                    <a:pt x="2222360" y="1608011"/>
                  </a:lnTo>
                  <a:lnTo>
                    <a:pt x="2251160" y="1570059"/>
                  </a:lnTo>
                  <a:lnTo>
                    <a:pt x="2280086" y="1532285"/>
                  </a:lnTo>
                  <a:lnTo>
                    <a:pt x="2309147" y="1494700"/>
                  </a:lnTo>
                  <a:lnTo>
                    <a:pt x="2338349" y="1457316"/>
                  </a:lnTo>
                  <a:lnTo>
                    <a:pt x="2367702" y="1420143"/>
                  </a:lnTo>
                  <a:lnTo>
                    <a:pt x="2397212" y="1383193"/>
                  </a:lnTo>
                  <a:lnTo>
                    <a:pt x="2426888" y="1346477"/>
                  </a:lnTo>
                  <a:lnTo>
                    <a:pt x="2456738" y="1310006"/>
                  </a:lnTo>
                  <a:lnTo>
                    <a:pt x="2486770" y="1273791"/>
                  </a:lnTo>
                  <a:lnTo>
                    <a:pt x="2516991" y="1237843"/>
                  </a:lnTo>
                  <a:lnTo>
                    <a:pt x="2547409" y="1202173"/>
                  </a:lnTo>
                  <a:lnTo>
                    <a:pt x="2578033" y="1166794"/>
                  </a:lnTo>
                  <a:lnTo>
                    <a:pt x="2608870" y="1131715"/>
                  </a:lnTo>
                  <a:lnTo>
                    <a:pt x="2639928" y="1096947"/>
                  </a:lnTo>
                  <a:lnTo>
                    <a:pt x="2671215" y="1062503"/>
                  </a:lnTo>
                  <a:lnTo>
                    <a:pt x="2702739" y="1028393"/>
                  </a:lnTo>
                  <a:lnTo>
                    <a:pt x="2734507" y="994628"/>
                  </a:lnTo>
                  <a:lnTo>
                    <a:pt x="2766529" y="961219"/>
                  </a:lnTo>
                  <a:lnTo>
                    <a:pt x="2798811" y="928178"/>
                  </a:lnTo>
                  <a:lnTo>
                    <a:pt x="2831361" y="895516"/>
                  </a:lnTo>
                  <a:lnTo>
                    <a:pt x="2864187" y="863243"/>
                  </a:lnTo>
                  <a:lnTo>
                    <a:pt x="2897298" y="831372"/>
                  </a:lnTo>
                  <a:lnTo>
                    <a:pt x="2930701" y="799912"/>
                  </a:lnTo>
                  <a:lnTo>
                    <a:pt x="2964404" y="768875"/>
                  </a:lnTo>
                  <a:lnTo>
                    <a:pt x="2998415" y="738273"/>
                  </a:lnTo>
                  <a:lnTo>
                    <a:pt x="3032742" y="708117"/>
                  </a:lnTo>
                  <a:lnTo>
                    <a:pt x="3067392" y="678417"/>
                  </a:lnTo>
                  <a:lnTo>
                    <a:pt x="3102375" y="649184"/>
                  </a:lnTo>
                  <a:lnTo>
                    <a:pt x="3137696" y="620431"/>
                  </a:lnTo>
                  <a:lnTo>
                    <a:pt x="3173365" y="592167"/>
                  </a:lnTo>
                  <a:lnTo>
                    <a:pt x="3209389" y="564405"/>
                  </a:lnTo>
                  <a:lnTo>
                    <a:pt x="3245777" y="537155"/>
                  </a:lnTo>
                  <a:lnTo>
                    <a:pt x="3282536" y="510429"/>
                  </a:lnTo>
                  <a:lnTo>
                    <a:pt x="3319673" y="484237"/>
                  </a:lnTo>
                  <a:lnTo>
                    <a:pt x="3357198" y="458590"/>
                  </a:lnTo>
                  <a:lnTo>
                    <a:pt x="3395117" y="433501"/>
                  </a:lnTo>
                  <a:lnTo>
                    <a:pt x="3433439" y="408979"/>
                  </a:lnTo>
                  <a:lnTo>
                    <a:pt x="3472171" y="385037"/>
                  </a:lnTo>
                  <a:lnTo>
                    <a:pt x="3511322" y="361685"/>
                  </a:lnTo>
                  <a:lnTo>
                    <a:pt x="3550900" y="338934"/>
                  </a:lnTo>
                  <a:lnTo>
                    <a:pt x="3590911" y="316796"/>
                  </a:lnTo>
                  <a:lnTo>
                    <a:pt x="3631365" y="295282"/>
                  </a:lnTo>
                  <a:lnTo>
                    <a:pt x="3672269" y="274402"/>
                  </a:lnTo>
                  <a:lnTo>
                    <a:pt x="3713630" y="254168"/>
                  </a:lnTo>
                  <a:lnTo>
                    <a:pt x="3755458" y="234591"/>
                  </a:lnTo>
                  <a:lnTo>
                    <a:pt x="3797759" y="215683"/>
                  </a:lnTo>
                  <a:lnTo>
                    <a:pt x="3840542" y="197454"/>
                  </a:lnTo>
                  <a:lnTo>
                    <a:pt x="3883815" y="179915"/>
                  </a:lnTo>
                  <a:lnTo>
                    <a:pt x="3927585" y="163078"/>
                  </a:lnTo>
                  <a:lnTo>
                    <a:pt x="3971860" y="146954"/>
                  </a:lnTo>
                  <a:lnTo>
                    <a:pt x="4016648" y="131553"/>
                  </a:lnTo>
                  <a:lnTo>
                    <a:pt x="4061958" y="116888"/>
                  </a:lnTo>
                  <a:lnTo>
                    <a:pt x="4107796" y="102969"/>
                  </a:lnTo>
                  <a:lnTo>
                    <a:pt x="4154172" y="89807"/>
                  </a:lnTo>
                  <a:lnTo>
                    <a:pt x="4201092" y="77413"/>
                  </a:lnTo>
                  <a:lnTo>
                    <a:pt x="4248565" y="65799"/>
                  </a:lnTo>
                  <a:lnTo>
                    <a:pt x="4296598" y="54976"/>
                  </a:lnTo>
                  <a:lnTo>
                    <a:pt x="4345200" y="44955"/>
                  </a:lnTo>
                  <a:lnTo>
                    <a:pt x="4394379" y="35747"/>
                  </a:lnTo>
                  <a:lnTo>
                    <a:pt x="4444141" y="27362"/>
                  </a:lnTo>
                  <a:lnTo>
                    <a:pt x="4494496" y="19813"/>
                  </a:lnTo>
                  <a:lnTo>
                    <a:pt x="4545451" y="13111"/>
                  </a:lnTo>
                  <a:lnTo>
                    <a:pt x="4597014" y="7266"/>
                  </a:lnTo>
                  <a:lnTo>
                    <a:pt x="4649192" y="2290"/>
                  </a:lnTo>
                  <a:lnTo>
                    <a:pt x="4678710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5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0B44BCB6-89A2-79EE-EDF5-FA4B7F6CA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0" y="622474"/>
            <a:ext cx="16443325" cy="1031051"/>
          </a:xfrm>
        </p:spPr>
        <p:txBody>
          <a:bodyPr/>
          <a:lstStyle/>
          <a:p>
            <a:r>
              <a:rPr lang="en-US" b="1" dirty="0">
                <a:latin typeface="Century Gothic" panose="020B0502020202020204" pitchFamily="34" charset="0"/>
              </a:rPr>
              <a:t>Conclusions/Insights</a:t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19" name="object 11">
            <a:extLst>
              <a:ext uri="{FF2B5EF4-FFF2-40B4-BE49-F238E27FC236}">
                <a16:creationId xmlns:a16="http://schemas.microsoft.com/office/drawing/2014/main" id="{01700AC0-D3B7-3E32-9C12-80923C69A9FC}"/>
              </a:ext>
            </a:extLst>
          </p:cNvPr>
          <p:cNvSpPr txBox="1"/>
          <p:nvPr/>
        </p:nvSpPr>
        <p:spPr>
          <a:xfrm>
            <a:off x="234950" y="1187926"/>
            <a:ext cx="17414239" cy="2590324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Precision, Recall, F1-score, and Accuracy: 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The ensembled model has similar performance to the first two individual models, with </a:t>
            </a: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high precision of 0.93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, </a:t>
            </a: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recall of around 0.93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, </a:t>
            </a: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F1-score of 0.93, 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for both subreddits and an overall </a:t>
            </a: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accuracy score of 0.93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.</a:t>
            </a:r>
          </a:p>
          <a:p>
            <a:pPr marL="12700" marR="5080">
              <a:lnSpc>
                <a:spcPts val="3379"/>
              </a:lnSpc>
              <a:spcBef>
                <a:spcPts val="10"/>
              </a:spcBef>
            </a:pPr>
            <a:endParaRPr lang="en-US" sz="2800" dirty="0">
              <a:latin typeface="Century Gothic" panose="020B0502020202020204" pitchFamily="34" charset="0"/>
              <a:cs typeface="Century Gothic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This will give more of a balance with the false negatives and positives; with </a:t>
            </a: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36 false negatives vs 40 false positives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! Let's </a:t>
            </a:r>
            <a:r>
              <a:rPr lang="en-US" sz="2800" b="1" dirty="0">
                <a:latin typeface="Century Gothic" panose="020B0502020202020204" pitchFamily="34" charset="0"/>
                <a:cs typeface="Century Gothic"/>
              </a:rPr>
              <a:t>choose this ensemble model </a:t>
            </a:r>
            <a:r>
              <a:rPr lang="en-US" sz="2800" dirty="0">
                <a:latin typeface="Century Gothic" panose="020B0502020202020204" pitchFamily="34" charset="0"/>
                <a:cs typeface="Century Gothic"/>
              </a:rPr>
              <a:t>for production!</a:t>
            </a:r>
            <a:endParaRPr lang="en-US" sz="2800" b="1" dirty="0">
              <a:latin typeface="Century Gothic" panose="020B050202020202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875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340896" y="7929340"/>
            <a:ext cx="2947670" cy="2357755"/>
          </a:xfrm>
          <a:custGeom>
            <a:avLst/>
            <a:gdLst/>
            <a:ahLst/>
            <a:cxnLst/>
            <a:rect l="l" t="t" r="r" b="b"/>
            <a:pathLst>
              <a:path w="2947669" h="2357754">
                <a:moveTo>
                  <a:pt x="2947141" y="0"/>
                </a:moveTo>
                <a:lnTo>
                  <a:pt x="2907953" y="8921"/>
                </a:lnTo>
                <a:lnTo>
                  <a:pt x="2858379" y="21372"/>
                </a:lnTo>
                <a:lnTo>
                  <a:pt x="2809630" y="34777"/>
                </a:lnTo>
                <a:lnTo>
                  <a:pt x="2761688" y="49114"/>
                </a:lnTo>
                <a:lnTo>
                  <a:pt x="2714536" y="64363"/>
                </a:lnTo>
                <a:lnTo>
                  <a:pt x="2668156" y="80503"/>
                </a:lnTo>
                <a:lnTo>
                  <a:pt x="2622529" y="97514"/>
                </a:lnTo>
                <a:lnTo>
                  <a:pt x="2577638" y="115374"/>
                </a:lnTo>
                <a:lnTo>
                  <a:pt x="2533465" y="134063"/>
                </a:lnTo>
                <a:lnTo>
                  <a:pt x="2489992" y="153561"/>
                </a:lnTo>
                <a:lnTo>
                  <a:pt x="2447200" y="173846"/>
                </a:lnTo>
                <a:lnTo>
                  <a:pt x="2405072" y="194897"/>
                </a:lnTo>
                <a:lnTo>
                  <a:pt x="2363591" y="216695"/>
                </a:lnTo>
                <a:lnTo>
                  <a:pt x="2322737" y="239218"/>
                </a:lnTo>
                <a:lnTo>
                  <a:pt x="2282493" y="262445"/>
                </a:lnTo>
                <a:lnTo>
                  <a:pt x="2242842" y="286357"/>
                </a:lnTo>
                <a:lnTo>
                  <a:pt x="2203765" y="310932"/>
                </a:lnTo>
                <a:lnTo>
                  <a:pt x="2165244" y="336149"/>
                </a:lnTo>
                <a:lnTo>
                  <a:pt x="2127261" y="361987"/>
                </a:lnTo>
                <a:lnTo>
                  <a:pt x="2089798" y="388427"/>
                </a:lnTo>
                <a:lnTo>
                  <a:pt x="2052838" y="415447"/>
                </a:lnTo>
                <a:lnTo>
                  <a:pt x="2016363" y="443026"/>
                </a:lnTo>
                <a:lnTo>
                  <a:pt x="1980354" y="471145"/>
                </a:lnTo>
                <a:lnTo>
                  <a:pt x="1944793" y="499781"/>
                </a:lnTo>
                <a:lnTo>
                  <a:pt x="1909664" y="528915"/>
                </a:lnTo>
                <a:lnTo>
                  <a:pt x="1874947" y="558525"/>
                </a:lnTo>
                <a:lnTo>
                  <a:pt x="1840624" y="588591"/>
                </a:lnTo>
                <a:lnTo>
                  <a:pt x="1806679" y="619093"/>
                </a:lnTo>
                <a:lnTo>
                  <a:pt x="1773092" y="650009"/>
                </a:lnTo>
                <a:lnTo>
                  <a:pt x="1739847" y="681318"/>
                </a:lnTo>
                <a:lnTo>
                  <a:pt x="1706924" y="713001"/>
                </a:lnTo>
                <a:lnTo>
                  <a:pt x="1674306" y="745036"/>
                </a:lnTo>
                <a:lnTo>
                  <a:pt x="1641976" y="777402"/>
                </a:lnTo>
                <a:lnTo>
                  <a:pt x="1609914" y="810080"/>
                </a:lnTo>
                <a:lnTo>
                  <a:pt x="1578104" y="843047"/>
                </a:lnTo>
                <a:lnTo>
                  <a:pt x="1546527" y="876284"/>
                </a:lnTo>
                <a:lnTo>
                  <a:pt x="1515166" y="909769"/>
                </a:lnTo>
                <a:lnTo>
                  <a:pt x="1484001" y="943483"/>
                </a:lnTo>
                <a:lnTo>
                  <a:pt x="1453017" y="977403"/>
                </a:lnTo>
                <a:lnTo>
                  <a:pt x="1422193" y="1011510"/>
                </a:lnTo>
                <a:lnTo>
                  <a:pt x="1391513" y="1045783"/>
                </a:lnTo>
                <a:lnTo>
                  <a:pt x="1360959" y="1080201"/>
                </a:lnTo>
                <a:lnTo>
                  <a:pt x="1330513" y="1114743"/>
                </a:lnTo>
                <a:lnTo>
                  <a:pt x="1300156" y="1149389"/>
                </a:lnTo>
                <a:lnTo>
                  <a:pt x="1269871" y="1184118"/>
                </a:lnTo>
                <a:lnTo>
                  <a:pt x="1239640" y="1218909"/>
                </a:lnTo>
                <a:lnTo>
                  <a:pt x="1209445" y="1253741"/>
                </a:lnTo>
                <a:lnTo>
                  <a:pt x="1179267" y="1288594"/>
                </a:lnTo>
                <a:lnTo>
                  <a:pt x="1149083" y="1323447"/>
                </a:lnTo>
                <a:lnTo>
                  <a:pt x="1118882" y="1358280"/>
                </a:lnTo>
                <a:lnTo>
                  <a:pt x="1088645" y="1393071"/>
                </a:lnTo>
                <a:lnTo>
                  <a:pt x="1058354" y="1427800"/>
                </a:lnTo>
                <a:lnTo>
                  <a:pt x="1027992" y="1462446"/>
                </a:lnTo>
                <a:lnTo>
                  <a:pt x="997540" y="1496989"/>
                </a:lnTo>
                <a:lnTo>
                  <a:pt x="966981" y="1531407"/>
                </a:lnTo>
                <a:lnTo>
                  <a:pt x="936296" y="1565680"/>
                </a:lnTo>
                <a:lnTo>
                  <a:pt x="905468" y="1599787"/>
                </a:lnTo>
                <a:lnTo>
                  <a:pt x="874479" y="1633708"/>
                </a:lnTo>
                <a:lnTo>
                  <a:pt x="843310" y="1667421"/>
                </a:lnTo>
                <a:lnTo>
                  <a:pt x="811945" y="1700907"/>
                </a:lnTo>
                <a:lnTo>
                  <a:pt x="780364" y="1734144"/>
                </a:lnTo>
                <a:lnTo>
                  <a:pt x="748550" y="1767111"/>
                </a:lnTo>
                <a:lnTo>
                  <a:pt x="716486" y="1799788"/>
                </a:lnTo>
                <a:lnTo>
                  <a:pt x="684152" y="1832155"/>
                </a:lnTo>
                <a:lnTo>
                  <a:pt x="651531" y="1864190"/>
                </a:lnTo>
                <a:lnTo>
                  <a:pt x="618606" y="1895872"/>
                </a:lnTo>
                <a:lnTo>
                  <a:pt x="585358" y="1927182"/>
                </a:lnTo>
                <a:lnTo>
                  <a:pt x="551769" y="1958098"/>
                </a:lnTo>
                <a:lnTo>
                  <a:pt x="517822" y="1988599"/>
                </a:lnTo>
                <a:lnTo>
                  <a:pt x="483498" y="2018665"/>
                </a:lnTo>
                <a:lnTo>
                  <a:pt x="448779" y="2048276"/>
                </a:lnTo>
                <a:lnTo>
                  <a:pt x="413648" y="2077409"/>
                </a:lnTo>
                <a:lnTo>
                  <a:pt x="378087" y="2106046"/>
                </a:lnTo>
                <a:lnTo>
                  <a:pt x="342077" y="2134164"/>
                </a:lnTo>
                <a:lnTo>
                  <a:pt x="305601" y="2161743"/>
                </a:lnTo>
                <a:lnTo>
                  <a:pt x="268641" y="2188763"/>
                </a:lnTo>
                <a:lnTo>
                  <a:pt x="231178" y="2215203"/>
                </a:lnTo>
                <a:lnTo>
                  <a:pt x="193196" y="2241041"/>
                </a:lnTo>
                <a:lnTo>
                  <a:pt x="154675" y="2266258"/>
                </a:lnTo>
                <a:lnTo>
                  <a:pt x="115598" y="2290833"/>
                </a:lnTo>
                <a:lnTo>
                  <a:pt x="75948" y="2314744"/>
                </a:lnTo>
                <a:lnTo>
                  <a:pt x="35705" y="2337971"/>
                </a:lnTo>
                <a:lnTo>
                  <a:pt x="0" y="2357657"/>
                </a:lnTo>
              </a:path>
            </a:pathLst>
          </a:custGeom>
          <a:ln w="25012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12506" y="-12505"/>
            <a:ext cx="18300700" cy="2339340"/>
            <a:chOff x="-12506" y="-12505"/>
            <a:chExt cx="18300700" cy="233934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2740660" cy="2314575"/>
            </a:xfrm>
            <a:custGeom>
              <a:avLst/>
              <a:gdLst/>
              <a:ahLst/>
              <a:cxnLst/>
              <a:rect l="l" t="t" r="r" b="b"/>
              <a:pathLst>
                <a:path w="2740660" h="2314575">
                  <a:moveTo>
                    <a:pt x="2740301" y="0"/>
                  </a:moveTo>
                  <a:lnTo>
                    <a:pt x="2677093" y="32654"/>
                  </a:lnTo>
                  <a:lnTo>
                    <a:pt x="2636239" y="55177"/>
                  </a:lnTo>
                  <a:lnTo>
                    <a:pt x="2595995" y="78404"/>
                  </a:lnTo>
                  <a:lnTo>
                    <a:pt x="2556344" y="102315"/>
                  </a:lnTo>
                  <a:lnTo>
                    <a:pt x="2517266" y="126889"/>
                  </a:lnTo>
                  <a:lnTo>
                    <a:pt x="2478744" y="152106"/>
                  </a:lnTo>
                  <a:lnTo>
                    <a:pt x="2440761" y="177944"/>
                  </a:lnTo>
                  <a:lnTo>
                    <a:pt x="2403298" y="204384"/>
                  </a:lnTo>
                  <a:lnTo>
                    <a:pt x="2366337" y="231404"/>
                  </a:lnTo>
                  <a:lnTo>
                    <a:pt x="2329861" y="258983"/>
                  </a:lnTo>
                  <a:lnTo>
                    <a:pt x="2293851" y="287101"/>
                  </a:lnTo>
                  <a:lnTo>
                    <a:pt x="2258290" y="315737"/>
                  </a:lnTo>
                  <a:lnTo>
                    <a:pt x="2223159" y="344870"/>
                  </a:lnTo>
                  <a:lnTo>
                    <a:pt x="2188441" y="374480"/>
                  </a:lnTo>
                  <a:lnTo>
                    <a:pt x="2154117" y="404546"/>
                  </a:lnTo>
                  <a:lnTo>
                    <a:pt x="2120170" y="435047"/>
                  </a:lnTo>
                  <a:lnTo>
                    <a:pt x="2086582" y="465963"/>
                  </a:lnTo>
                  <a:lnTo>
                    <a:pt x="2053335" y="497272"/>
                  </a:lnTo>
                  <a:lnTo>
                    <a:pt x="2020411" y="528955"/>
                  </a:lnTo>
                  <a:lnTo>
                    <a:pt x="1987792" y="560989"/>
                  </a:lnTo>
                  <a:lnTo>
                    <a:pt x="1955460" y="593356"/>
                  </a:lnTo>
                  <a:lnTo>
                    <a:pt x="1923397" y="626033"/>
                  </a:lnTo>
                  <a:lnTo>
                    <a:pt x="1891585" y="659000"/>
                  </a:lnTo>
                  <a:lnTo>
                    <a:pt x="1860006" y="692236"/>
                  </a:lnTo>
                  <a:lnTo>
                    <a:pt x="1828643" y="725722"/>
                  </a:lnTo>
                  <a:lnTo>
                    <a:pt x="1797477" y="759435"/>
                  </a:lnTo>
                  <a:lnTo>
                    <a:pt x="1766490" y="793356"/>
                  </a:lnTo>
                  <a:lnTo>
                    <a:pt x="1735665" y="827463"/>
                  </a:lnTo>
                  <a:lnTo>
                    <a:pt x="1704984" y="861735"/>
                  </a:lnTo>
                  <a:lnTo>
                    <a:pt x="1674428" y="896153"/>
                  </a:lnTo>
                  <a:lnTo>
                    <a:pt x="1643979" y="930695"/>
                  </a:lnTo>
                  <a:lnTo>
                    <a:pt x="1613621" y="965341"/>
                  </a:lnTo>
                  <a:lnTo>
                    <a:pt x="1583334" y="1000070"/>
                  </a:lnTo>
                  <a:lnTo>
                    <a:pt x="1553100" y="1034861"/>
                  </a:lnTo>
                  <a:lnTo>
                    <a:pt x="1522903" y="1069693"/>
                  </a:lnTo>
                  <a:lnTo>
                    <a:pt x="1492724" y="1104546"/>
                  </a:lnTo>
                  <a:lnTo>
                    <a:pt x="1462545" y="1139400"/>
                  </a:lnTo>
                  <a:lnTo>
                    <a:pt x="1432348" y="1174233"/>
                  </a:lnTo>
                  <a:lnTo>
                    <a:pt x="1402115" y="1209024"/>
                  </a:lnTo>
                  <a:lnTo>
                    <a:pt x="1371828" y="1243753"/>
                  </a:lnTo>
                  <a:lnTo>
                    <a:pt x="1341470" y="1278400"/>
                  </a:lnTo>
                  <a:lnTo>
                    <a:pt x="1311021" y="1312942"/>
                  </a:lnTo>
                  <a:lnTo>
                    <a:pt x="1280466" y="1347361"/>
                  </a:lnTo>
                  <a:lnTo>
                    <a:pt x="1249784" y="1381634"/>
                  </a:lnTo>
                  <a:lnTo>
                    <a:pt x="1218959" y="1415742"/>
                  </a:lnTo>
                  <a:lnTo>
                    <a:pt x="1187973" y="1449662"/>
                  </a:lnTo>
                  <a:lnTo>
                    <a:pt x="1156807" y="1483376"/>
                  </a:lnTo>
                  <a:lnTo>
                    <a:pt x="1125444" y="1516862"/>
                  </a:lnTo>
                  <a:lnTo>
                    <a:pt x="1093865" y="1550099"/>
                  </a:lnTo>
                  <a:lnTo>
                    <a:pt x="1062054" y="1583066"/>
                  </a:lnTo>
                  <a:lnTo>
                    <a:pt x="1029991" y="1615744"/>
                  </a:lnTo>
                  <a:lnTo>
                    <a:pt x="997659" y="1648111"/>
                  </a:lnTo>
                  <a:lnTo>
                    <a:pt x="965040" y="1680146"/>
                  </a:lnTo>
                  <a:lnTo>
                    <a:pt x="932116" y="1711828"/>
                  </a:lnTo>
                  <a:lnTo>
                    <a:pt x="898869" y="1743138"/>
                  </a:lnTo>
                  <a:lnTo>
                    <a:pt x="865281" y="1774054"/>
                  </a:lnTo>
                  <a:lnTo>
                    <a:pt x="831334" y="1804555"/>
                  </a:lnTo>
                  <a:lnTo>
                    <a:pt x="797011" y="1834621"/>
                  </a:lnTo>
                  <a:lnTo>
                    <a:pt x="762293" y="1864232"/>
                  </a:lnTo>
                  <a:lnTo>
                    <a:pt x="727162" y="1893365"/>
                  </a:lnTo>
                  <a:lnTo>
                    <a:pt x="691600" y="1922002"/>
                  </a:lnTo>
                  <a:lnTo>
                    <a:pt x="655591" y="1950120"/>
                  </a:lnTo>
                  <a:lnTo>
                    <a:pt x="619114" y="1977699"/>
                  </a:lnTo>
                  <a:lnTo>
                    <a:pt x="582154" y="2004719"/>
                  </a:lnTo>
                  <a:lnTo>
                    <a:pt x="544691" y="2031159"/>
                  </a:lnTo>
                  <a:lnTo>
                    <a:pt x="506707" y="2056997"/>
                  </a:lnTo>
                  <a:lnTo>
                    <a:pt x="468186" y="2082214"/>
                  </a:lnTo>
                  <a:lnTo>
                    <a:pt x="429108" y="2106789"/>
                  </a:lnTo>
                  <a:lnTo>
                    <a:pt x="389456" y="2130700"/>
                  </a:lnTo>
                  <a:lnTo>
                    <a:pt x="349212" y="2153927"/>
                  </a:lnTo>
                  <a:lnTo>
                    <a:pt x="308359" y="2176450"/>
                  </a:lnTo>
                  <a:lnTo>
                    <a:pt x="266877" y="2198248"/>
                  </a:lnTo>
                  <a:lnTo>
                    <a:pt x="224749" y="2219299"/>
                  </a:lnTo>
                  <a:lnTo>
                    <a:pt x="181958" y="2239584"/>
                  </a:lnTo>
                  <a:lnTo>
                    <a:pt x="138485" y="2259081"/>
                  </a:lnTo>
                  <a:lnTo>
                    <a:pt x="94312" y="2277770"/>
                  </a:lnTo>
                  <a:lnTo>
                    <a:pt x="49421" y="2295630"/>
                  </a:lnTo>
                  <a:lnTo>
                    <a:pt x="3795" y="2312640"/>
                  </a:lnTo>
                  <a:lnTo>
                    <a:pt x="0" y="2313961"/>
                  </a:lnTo>
                </a:path>
              </a:pathLst>
            </a:custGeom>
            <a:ln w="25012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36308"/>
              <a:ext cx="18288000" cy="47625"/>
            </a:xfrm>
            <a:custGeom>
              <a:avLst/>
              <a:gdLst/>
              <a:ahLst/>
              <a:cxnLst/>
              <a:rect l="l" t="t" r="r" b="b"/>
              <a:pathLst>
                <a:path w="18288000" h="47625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9754514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076742" y="2147106"/>
            <a:ext cx="4137660" cy="1525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850" spc="240" dirty="0"/>
              <a:t>Thanks!</a:t>
            </a:r>
            <a:endParaRPr sz="98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961976"/>
            <a:ext cx="18300700" cy="6337935"/>
            <a:chOff x="0" y="3961976"/>
            <a:chExt cx="18300700" cy="63379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961976"/>
              <a:ext cx="18288000" cy="63246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3609294" y="6216619"/>
              <a:ext cx="4679315" cy="4070985"/>
            </a:xfrm>
            <a:custGeom>
              <a:avLst/>
              <a:gdLst/>
              <a:ahLst/>
              <a:cxnLst/>
              <a:rect l="l" t="t" r="r" b="b"/>
              <a:pathLst>
                <a:path w="4679315" h="4070984">
                  <a:moveTo>
                    <a:pt x="0" y="4070383"/>
                  </a:moveTo>
                  <a:lnTo>
                    <a:pt x="49355" y="4043276"/>
                  </a:lnTo>
                  <a:lnTo>
                    <a:pt x="88933" y="4020525"/>
                  </a:lnTo>
                  <a:lnTo>
                    <a:pt x="128084" y="3997173"/>
                  </a:lnTo>
                  <a:lnTo>
                    <a:pt x="166817" y="3973231"/>
                  </a:lnTo>
                  <a:lnTo>
                    <a:pt x="205140" y="3948709"/>
                  </a:lnTo>
                  <a:lnTo>
                    <a:pt x="243060" y="3923620"/>
                  </a:lnTo>
                  <a:lnTo>
                    <a:pt x="280585" y="3897974"/>
                  </a:lnTo>
                  <a:lnTo>
                    <a:pt x="317723" y="3871782"/>
                  </a:lnTo>
                  <a:lnTo>
                    <a:pt x="354483" y="3845056"/>
                  </a:lnTo>
                  <a:lnTo>
                    <a:pt x="390872" y="3817806"/>
                  </a:lnTo>
                  <a:lnTo>
                    <a:pt x="426897" y="3790043"/>
                  </a:lnTo>
                  <a:lnTo>
                    <a:pt x="462567" y="3761780"/>
                  </a:lnTo>
                  <a:lnTo>
                    <a:pt x="497890" y="3733027"/>
                  </a:lnTo>
                  <a:lnTo>
                    <a:pt x="532873" y="3703794"/>
                  </a:lnTo>
                  <a:lnTo>
                    <a:pt x="567525" y="3674094"/>
                  </a:lnTo>
                  <a:lnTo>
                    <a:pt x="601853" y="3643938"/>
                  </a:lnTo>
                  <a:lnTo>
                    <a:pt x="635865" y="3613336"/>
                  </a:lnTo>
                  <a:lnTo>
                    <a:pt x="669570" y="3582299"/>
                  </a:lnTo>
                  <a:lnTo>
                    <a:pt x="702974" y="3550840"/>
                  </a:lnTo>
                  <a:lnTo>
                    <a:pt x="736086" y="3518968"/>
                  </a:lnTo>
                  <a:lnTo>
                    <a:pt x="768914" y="3486696"/>
                  </a:lnTo>
                  <a:lnTo>
                    <a:pt x="801466" y="3454033"/>
                  </a:lnTo>
                  <a:lnTo>
                    <a:pt x="833750" y="3420992"/>
                  </a:lnTo>
                  <a:lnTo>
                    <a:pt x="865772" y="3387584"/>
                  </a:lnTo>
                  <a:lnTo>
                    <a:pt x="897543" y="3353819"/>
                  </a:lnTo>
                  <a:lnTo>
                    <a:pt x="929068" y="3319708"/>
                  </a:lnTo>
                  <a:lnTo>
                    <a:pt x="960356" y="3285264"/>
                  </a:lnTo>
                  <a:lnTo>
                    <a:pt x="991416" y="3250497"/>
                  </a:lnTo>
                  <a:lnTo>
                    <a:pt x="1022254" y="3215418"/>
                  </a:lnTo>
                  <a:lnTo>
                    <a:pt x="1052880" y="3180038"/>
                  </a:lnTo>
                  <a:lnTo>
                    <a:pt x="1083300" y="3144369"/>
                  </a:lnTo>
                  <a:lnTo>
                    <a:pt x="1113522" y="3108421"/>
                  </a:lnTo>
                  <a:lnTo>
                    <a:pt x="1143555" y="3072206"/>
                  </a:lnTo>
                  <a:lnTo>
                    <a:pt x="1173407" y="3035735"/>
                  </a:lnTo>
                  <a:lnTo>
                    <a:pt x="1203085" y="2999019"/>
                  </a:lnTo>
                  <a:lnTo>
                    <a:pt x="1232597" y="2962068"/>
                  </a:lnTo>
                  <a:lnTo>
                    <a:pt x="1261950" y="2924896"/>
                  </a:lnTo>
                  <a:lnTo>
                    <a:pt x="1291154" y="2887511"/>
                  </a:lnTo>
                  <a:lnTo>
                    <a:pt x="1320216" y="2849926"/>
                  </a:lnTo>
                  <a:lnTo>
                    <a:pt x="1349144" y="2812152"/>
                  </a:lnTo>
                  <a:lnTo>
                    <a:pt x="1377945" y="2774200"/>
                  </a:lnTo>
                  <a:lnTo>
                    <a:pt x="1406627" y="2736080"/>
                  </a:lnTo>
                  <a:lnTo>
                    <a:pt x="1435199" y="2697805"/>
                  </a:lnTo>
                  <a:lnTo>
                    <a:pt x="1463669" y="2659385"/>
                  </a:lnTo>
                  <a:lnTo>
                    <a:pt x="1492043" y="2620831"/>
                  </a:lnTo>
                  <a:lnTo>
                    <a:pt x="1520331" y="2582155"/>
                  </a:lnTo>
                  <a:lnTo>
                    <a:pt x="1548539" y="2543367"/>
                  </a:lnTo>
                  <a:lnTo>
                    <a:pt x="1576677" y="2504479"/>
                  </a:lnTo>
                  <a:lnTo>
                    <a:pt x="1604751" y="2465502"/>
                  </a:lnTo>
                  <a:lnTo>
                    <a:pt x="1632770" y="2426447"/>
                  </a:lnTo>
                  <a:lnTo>
                    <a:pt x="1660741" y="2387326"/>
                  </a:lnTo>
                  <a:lnTo>
                    <a:pt x="1688673" y="2348148"/>
                  </a:lnTo>
                  <a:lnTo>
                    <a:pt x="1716573" y="2308926"/>
                  </a:lnTo>
                  <a:lnTo>
                    <a:pt x="1744449" y="2269671"/>
                  </a:lnTo>
                  <a:lnTo>
                    <a:pt x="1772310" y="2230393"/>
                  </a:lnTo>
                  <a:lnTo>
                    <a:pt x="1800162" y="2191104"/>
                  </a:lnTo>
                  <a:lnTo>
                    <a:pt x="1828014" y="2151816"/>
                  </a:lnTo>
                  <a:lnTo>
                    <a:pt x="1855875" y="2112538"/>
                  </a:lnTo>
                  <a:lnTo>
                    <a:pt x="1883751" y="2073283"/>
                  </a:lnTo>
                  <a:lnTo>
                    <a:pt x="1911651" y="2034061"/>
                  </a:lnTo>
                  <a:lnTo>
                    <a:pt x="1939582" y="1994884"/>
                  </a:lnTo>
                  <a:lnTo>
                    <a:pt x="1967553" y="1955762"/>
                  </a:lnTo>
                  <a:lnTo>
                    <a:pt x="1995571" y="1916708"/>
                  </a:lnTo>
                  <a:lnTo>
                    <a:pt x="2023644" y="1877731"/>
                  </a:lnTo>
                  <a:lnTo>
                    <a:pt x="2051781" y="1838843"/>
                  </a:lnTo>
                  <a:lnTo>
                    <a:pt x="2079989" y="1800055"/>
                  </a:lnTo>
                  <a:lnTo>
                    <a:pt x="2108275" y="1761379"/>
                  </a:lnTo>
                  <a:lnTo>
                    <a:pt x="2136649" y="1722826"/>
                  </a:lnTo>
                  <a:lnTo>
                    <a:pt x="2165117" y="1684406"/>
                  </a:lnTo>
                  <a:lnTo>
                    <a:pt x="2193688" y="1646130"/>
                  </a:lnTo>
                  <a:lnTo>
                    <a:pt x="2222369" y="1608011"/>
                  </a:lnTo>
                  <a:lnTo>
                    <a:pt x="2251169" y="1570059"/>
                  </a:lnTo>
                  <a:lnTo>
                    <a:pt x="2280095" y="1532285"/>
                  </a:lnTo>
                  <a:lnTo>
                    <a:pt x="2309156" y="1494700"/>
                  </a:lnTo>
                  <a:lnTo>
                    <a:pt x="2338358" y="1457316"/>
                  </a:lnTo>
                  <a:lnTo>
                    <a:pt x="2367711" y="1420143"/>
                  </a:lnTo>
                  <a:lnTo>
                    <a:pt x="2397221" y="1383193"/>
                  </a:lnTo>
                  <a:lnTo>
                    <a:pt x="2426898" y="1346477"/>
                  </a:lnTo>
                  <a:lnTo>
                    <a:pt x="2456748" y="1310006"/>
                  </a:lnTo>
                  <a:lnTo>
                    <a:pt x="2486779" y="1273791"/>
                  </a:lnTo>
                  <a:lnTo>
                    <a:pt x="2517000" y="1237843"/>
                  </a:lnTo>
                  <a:lnTo>
                    <a:pt x="2547419" y="1202173"/>
                  </a:lnTo>
                  <a:lnTo>
                    <a:pt x="2578042" y="1166794"/>
                  </a:lnTo>
                  <a:lnTo>
                    <a:pt x="2608879" y="1131715"/>
                  </a:lnTo>
                  <a:lnTo>
                    <a:pt x="2639937" y="1096947"/>
                  </a:lnTo>
                  <a:lnTo>
                    <a:pt x="2671224" y="1062503"/>
                  </a:lnTo>
                  <a:lnTo>
                    <a:pt x="2702748" y="1028393"/>
                  </a:lnTo>
                  <a:lnTo>
                    <a:pt x="2734517" y="994628"/>
                  </a:lnTo>
                  <a:lnTo>
                    <a:pt x="2766538" y="961219"/>
                  </a:lnTo>
                  <a:lnTo>
                    <a:pt x="2798820" y="928178"/>
                  </a:lnTo>
                  <a:lnTo>
                    <a:pt x="2831370" y="895516"/>
                  </a:lnTo>
                  <a:lnTo>
                    <a:pt x="2864197" y="863243"/>
                  </a:lnTo>
                  <a:lnTo>
                    <a:pt x="2897308" y="831372"/>
                  </a:lnTo>
                  <a:lnTo>
                    <a:pt x="2930711" y="799912"/>
                  </a:lnTo>
                  <a:lnTo>
                    <a:pt x="2964414" y="768875"/>
                  </a:lnTo>
                  <a:lnTo>
                    <a:pt x="2998424" y="738273"/>
                  </a:lnTo>
                  <a:lnTo>
                    <a:pt x="3032751" y="708117"/>
                  </a:lnTo>
                  <a:lnTo>
                    <a:pt x="3067402" y="678417"/>
                  </a:lnTo>
                  <a:lnTo>
                    <a:pt x="3102384" y="649184"/>
                  </a:lnTo>
                  <a:lnTo>
                    <a:pt x="3137705" y="620431"/>
                  </a:lnTo>
                  <a:lnTo>
                    <a:pt x="3173374" y="592167"/>
                  </a:lnTo>
                  <a:lnTo>
                    <a:pt x="3209399" y="564405"/>
                  </a:lnTo>
                  <a:lnTo>
                    <a:pt x="3245786" y="537155"/>
                  </a:lnTo>
                  <a:lnTo>
                    <a:pt x="3282545" y="510429"/>
                  </a:lnTo>
                  <a:lnTo>
                    <a:pt x="3319682" y="484237"/>
                  </a:lnTo>
                  <a:lnTo>
                    <a:pt x="3357207" y="458590"/>
                  </a:lnTo>
                  <a:lnTo>
                    <a:pt x="3395126" y="433501"/>
                  </a:lnTo>
                  <a:lnTo>
                    <a:pt x="3433448" y="408979"/>
                  </a:lnTo>
                  <a:lnTo>
                    <a:pt x="3472181" y="385037"/>
                  </a:lnTo>
                  <a:lnTo>
                    <a:pt x="3511332" y="361685"/>
                  </a:lnTo>
                  <a:lnTo>
                    <a:pt x="3550909" y="338934"/>
                  </a:lnTo>
                  <a:lnTo>
                    <a:pt x="3590921" y="316796"/>
                  </a:lnTo>
                  <a:lnTo>
                    <a:pt x="3631374" y="295282"/>
                  </a:lnTo>
                  <a:lnTo>
                    <a:pt x="3672278" y="274402"/>
                  </a:lnTo>
                  <a:lnTo>
                    <a:pt x="3713640" y="254168"/>
                  </a:lnTo>
                  <a:lnTo>
                    <a:pt x="3755467" y="234591"/>
                  </a:lnTo>
                  <a:lnTo>
                    <a:pt x="3797769" y="215683"/>
                  </a:lnTo>
                  <a:lnTo>
                    <a:pt x="3840552" y="197454"/>
                  </a:lnTo>
                  <a:lnTo>
                    <a:pt x="3883824" y="179915"/>
                  </a:lnTo>
                  <a:lnTo>
                    <a:pt x="3927594" y="163078"/>
                  </a:lnTo>
                  <a:lnTo>
                    <a:pt x="3971869" y="146954"/>
                  </a:lnTo>
                  <a:lnTo>
                    <a:pt x="4016658" y="131553"/>
                  </a:lnTo>
                  <a:lnTo>
                    <a:pt x="4061967" y="116888"/>
                  </a:lnTo>
                  <a:lnTo>
                    <a:pt x="4107806" y="102969"/>
                  </a:lnTo>
                  <a:lnTo>
                    <a:pt x="4154181" y="89807"/>
                  </a:lnTo>
                  <a:lnTo>
                    <a:pt x="4201101" y="77413"/>
                  </a:lnTo>
                  <a:lnTo>
                    <a:pt x="4248574" y="65799"/>
                  </a:lnTo>
                  <a:lnTo>
                    <a:pt x="4296608" y="54976"/>
                  </a:lnTo>
                  <a:lnTo>
                    <a:pt x="4345210" y="44955"/>
                  </a:lnTo>
                  <a:lnTo>
                    <a:pt x="4394388" y="35747"/>
                  </a:lnTo>
                  <a:lnTo>
                    <a:pt x="4444151" y="27362"/>
                  </a:lnTo>
                  <a:lnTo>
                    <a:pt x="4494505" y="19813"/>
                  </a:lnTo>
                  <a:lnTo>
                    <a:pt x="4545460" y="13111"/>
                  </a:lnTo>
                  <a:lnTo>
                    <a:pt x="4597023" y="7266"/>
                  </a:lnTo>
                  <a:lnTo>
                    <a:pt x="4649202" y="2290"/>
                  </a:lnTo>
                  <a:lnTo>
                    <a:pt x="4678719" y="0"/>
                  </a:lnTo>
                </a:path>
              </a:pathLst>
            </a:custGeom>
            <a:ln w="24999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548855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75344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34950" y="1187450"/>
            <a:ext cx="17449800" cy="1982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789920" algn="l"/>
              </a:tabLst>
            </a:pPr>
            <a:r>
              <a:rPr lang="en-US" sz="3200" dirty="0">
                <a:latin typeface="Century Gothic" panose="020B0502020202020204" pitchFamily="34" charset="0"/>
              </a:rPr>
              <a:t>Develop a binary NLP classifier to distinguish between crypto and stock posts found on the r/</a:t>
            </a:r>
            <a:r>
              <a:rPr lang="en-US" sz="3200" dirty="0" err="1">
                <a:latin typeface="Century Gothic" panose="020B0502020202020204" pitchFamily="34" charset="0"/>
              </a:rPr>
              <a:t>wallstreetbets</a:t>
            </a:r>
            <a:r>
              <a:rPr lang="en-US" sz="3200" dirty="0">
                <a:latin typeface="Century Gothic" panose="020B0502020202020204" pitchFamily="34" charset="0"/>
              </a:rPr>
              <a:t> and r/</a:t>
            </a:r>
            <a:r>
              <a:rPr lang="en-US" sz="3200" dirty="0" err="1">
                <a:latin typeface="Century Gothic" panose="020B0502020202020204" pitchFamily="34" charset="0"/>
              </a:rPr>
              <a:t>CryptoMoonShots</a:t>
            </a:r>
            <a:r>
              <a:rPr lang="en-US" sz="3200" dirty="0">
                <a:latin typeface="Century Gothic" panose="020B0502020202020204" pitchFamily="34" charset="0"/>
              </a:rPr>
              <a:t> subreddits. This will help users identify investment opportunities in both markets and potentially inform trading decisions based on which assets are popular/rising. #ShortSqueeze #TotheMoon </a:t>
            </a:r>
            <a:endParaRPr lang="en-US" sz="3150" dirty="0">
              <a:latin typeface="Century Gothic" panose="020B0502020202020204" pitchFamily="34" charset="0"/>
              <a:cs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064750" y="693424"/>
            <a:ext cx="8296910" cy="9100631"/>
            <a:chOff x="10943907" y="3043337"/>
            <a:chExt cx="8296910" cy="9100631"/>
          </a:xfrm>
        </p:grpSpPr>
        <p:sp>
          <p:nvSpPr>
            <p:cNvPr id="3" name="object 3"/>
            <p:cNvSpPr/>
            <p:nvPr/>
          </p:nvSpPr>
          <p:spPr>
            <a:xfrm>
              <a:off x="13994447" y="7466558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6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7"/>
                  </a:lnTo>
                  <a:lnTo>
                    <a:pt x="4894437" y="55334"/>
                  </a:lnTo>
                  <a:lnTo>
                    <a:pt x="4846867" y="66272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6" y="103496"/>
                  </a:lnTo>
                  <a:lnTo>
                    <a:pt x="4661597" y="117342"/>
                  </a:lnTo>
                  <a:lnTo>
                    <a:pt x="4616499" y="131892"/>
                  </a:lnTo>
                  <a:lnTo>
                    <a:pt x="4571876" y="147135"/>
                  </a:lnTo>
                  <a:lnTo>
                    <a:pt x="4527721" y="163063"/>
                  </a:lnTo>
                  <a:lnTo>
                    <a:pt x="4484029" y="179666"/>
                  </a:lnTo>
                  <a:lnTo>
                    <a:pt x="4440791" y="196933"/>
                  </a:lnTo>
                  <a:lnTo>
                    <a:pt x="4398002" y="214857"/>
                  </a:lnTo>
                  <a:lnTo>
                    <a:pt x="4355655" y="233427"/>
                  </a:lnTo>
                  <a:lnTo>
                    <a:pt x="4313745" y="252634"/>
                  </a:lnTo>
                  <a:lnTo>
                    <a:pt x="4272263" y="272468"/>
                  </a:lnTo>
                  <a:lnTo>
                    <a:pt x="4231205" y="292920"/>
                  </a:lnTo>
                  <a:lnTo>
                    <a:pt x="4190562" y="313980"/>
                  </a:lnTo>
                  <a:lnTo>
                    <a:pt x="4150330" y="335639"/>
                  </a:lnTo>
                  <a:lnTo>
                    <a:pt x="4110500" y="357887"/>
                  </a:lnTo>
                  <a:lnTo>
                    <a:pt x="4071068" y="380715"/>
                  </a:lnTo>
                  <a:lnTo>
                    <a:pt x="4032026" y="404113"/>
                  </a:lnTo>
                  <a:lnTo>
                    <a:pt x="3993367" y="428072"/>
                  </a:lnTo>
                  <a:lnTo>
                    <a:pt x="3955086" y="452582"/>
                  </a:lnTo>
                  <a:lnTo>
                    <a:pt x="3917175" y="477634"/>
                  </a:lnTo>
                  <a:lnTo>
                    <a:pt x="3879629" y="503218"/>
                  </a:lnTo>
                  <a:lnTo>
                    <a:pt x="3842441" y="529325"/>
                  </a:lnTo>
                  <a:lnTo>
                    <a:pt x="3805604" y="555945"/>
                  </a:lnTo>
                  <a:lnTo>
                    <a:pt x="3769111" y="583069"/>
                  </a:lnTo>
                  <a:lnTo>
                    <a:pt x="3732957" y="610687"/>
                  </a:lnTo>
                  <a:lnTo>
                    <a:pt x="3697135" y="638790"/>
                  </a:lnTo>
                  <a:lnTo>
                    <a:pt x="3661638" y="667368"/>
                  </a:lnTo>
                  <a:lnTo>
                    <a:pt x="3626459" y="696412"/>
                  </a:lnTo>
                  <a:lnTo>
                    <a:pt x="3591593" y="725911"/>
                  </a:lnTo>
                  <a:lnTo>
                    <a:pt x="3557032" y="755858"/>
                  </a:lnTo>
                  <a:lnTo>
                    <a:pt x="3522771" y="786242"/>
                  </a:lnTo>
                  <a:lnTo>
                    <a:pt x="3488803" y="817053"/>
                  </a:lnTo>
                  <a:lnTo>
                    <a:pt x="3455121" y="848283"/>
                  </a:lnTo>
                  <a:lnTo>
                    <a:pt x="3421718" y="879922"/>
                  </a:lnTo>
                  <a:lnTo>
                    <a:pt x="3388589" y="911959"/>
                  </a:lnTo>
                  <a:lnTo>
                    <a:pt x="3355726" y="944386"/>
                  </a:lnTo>
                  <a:lnTo>
                    <a:pt x="3323124" y="977194"/>
                  </a:lnTo>
                  <a:lnTo>
                    <a:pt x="3290775" y="1010372"/>
                  </a:lnTo>
                  <a:lnTo>
                    <a:pt x="3258674" y="1043911"/>
                  </a:lnTo>
                  <a:lnTo>
                    <a:pt x="3226813" y="1077802"/>
                  </a:lnTo>
                  <a:lnTo>
                    <a:pt x="3195186" y="1112035"/>
                  </a:lnTo>
                  <a:lnTo>
                    <a:pt x="3163788" y="1146601"/>
                  </a:lnTo>
                  <a:lnTo>
                    <a:pt x="3132610" y="1181490"/>
                  </a:lnTo>
                  <a:lnTo>
                    <a:pt x="3101647" y="1216692"/>
                  </a:lnTo>
                  <a:lnTo>
                    <a:pt x="3070892" y="1252199"/>
                  </a:lnTo>
                  <a:lnTo>
                    <a:pt x="3040339" y="1288000"/>
                  </a:lnTo>
                  <a:lnTo>
                    <a:pt x="3009981" y="1324087"/>
                  </a:lnTo>
                  <a:lnTo>
                    <a:pt x="2979812" y="1360449"/>
                  </a:lnTo>
                  <a:lnTo>
                    <a:pt x="2949825" y="1397077"/>
                  </a:lnTo>
                  <a:lnTo>
                    <a:pt x="2920014" y="1433961"/>
                  </a:lnTo>
                  <a:lnTo>
                    <a:pt x="2890371" y="1471093"/>
                  </a:lnTo>
                  <a:lnTo>
                    <a:pt x="2860892" y="1508463"/>
                  </a:lnTo>
                  <a:lnTo>
                    <a:pt x="2831568" y="1546060"/>
                  </a:lnTo>
                  <a:lnTo>
                    <a:pt x="2802395" y="1583876"/>
                  </a:lnTo>
                  <a:lnTo>
                    <a:pt x="2773364" y="1621902"/>
                  </a:lnTo>
                  <a:lnTo>
                    <a:pt x="2744470" y="1660126"/>
                  </a:lnTo>
                  <a:lnTo>
                    <a:pt x="2715707" y="1698541"/>
                  </a:lnTo>
                  <a:lnTo>
                    <a:pt x="2687066" y="1737137"/>
                  </a:lnTo>
                  <a:lnTo>
                    <a:pt x="2658544" y="1775903"/>
                  </a:lnTo>
                  <a:lnTo>
                    <a:pt x="2630131" y="1814831"/>
                  </a:lnTo>
                  <a:lnTo>
                    <a:pt x="2601823" y="1853912"/>
                  </a:lnTo>
                  <a:lnTo>
                    <a:pt x="2573613" y="1893134"/>
                  </a:lnTo>
                  <a:lnTo>
                    <a:pt x="2545493" y="1932490"/>
                  </a:lnTo>
                  <a:lnTo>
                    <a:pt x="2517458" y="1971969"/>
                  </a:lnTo>
                  <a:lnTo>
                    <a:pt x="2489502" y="2011563"/>
                  </a:lnTo>
                  <a:lnTo>
                    <a:pt x="2461617" y="2051261"/>
                  </a:lnTo>
                  <a:lnTo>
                    <a:pt x="2433797" y="2091054"/>
                  </a:lnTo>
                  <a:lnTo>
                    <a:pt x="2406036" y="2130932"/>
                  </a:lnTo>
                  <a:lnTo>
                    <a:pt x="2378326" y="2170887"/>
                  </a:lnTo>
                  <a:lnTo>
                    <a:pt x="2350663" y="2210908"/>
                  </a:lnTo>
                  <a:lnTo>
                    <a:pt x="2323039" y="2250986"/>
                  </a:lnTo>
                  <a:lnTo>
                    <a:pt x="2295447" y="2291111"/>
                  </a:lnTo>
                  <a:lnTo>
                    <a:pt x="2267881" y="2331275"/>
                  </a:lnTo>
                  <a:lnTo>
                    <a:pt x="2240335" y="2371467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3"/>
                  </a:lnTo>
                  <a:lnTo>
                    <a:pt x="2019888" y="2692891"/>
                  </a:lnTo>
                  <a:lnTo>
                    <a:pt x="1992224" y="2732913"/>
                  </a:lnTo>
                  <a:lnTo>
                    <a:pt x="1964515" y="2772867"/>
                  </a:lnTo>
                  <a:lnTo>
                    <a:pt x="1936754" y="2812746"/>
                  </a:lnTo>
                  <a:lnTo>
                    <a:pt x="1908934" y="2852539"/>
                  </a:lnTo>
                  <a:lnTo>
                    <a:pt x="1881049" y="2892237"/>
                  </a:lnTo>
                  <a:lnTo>
                    <a:pt x="1853093" y="2931831"/>
                  </a:lnTo>
                  <a:lnTo>
                    <a:pt x="1825058" y="2971311"/>
                  </a:lnTo>
                  <a:lnTo>
                    <a:pt x="1796939" y="3010667"/>
                  </a:lnTo>
                  <a:lnTo>
                    <a:pt x="1768728" y="3049890"/>
                  </a:lnTo>
                  <a:lnTo>
                    <a:pt x="1740420" y="3088970"/>
                  </a:lnTo>
                  <a:lnTo>
                    <a:pt x="1712008" y="3127898"/>
                  </a:lnTo>
                  <a:lnTo>
                    <a:pt x="1683485" y="3166665"/>
                  </a:lnTo>
                  <a:lnTo>
                    <a:pt x="1654845" y="3205261"/>
                  </a:lnTo>
                  <a:lnTo>
                    <a:pt x="1626081" y="3243676"/>
                  </a:lnTo>
                  <a:lnTo>
                    <a:pt x="1597188" y="3281901"/>
                  </a:lnTo>
                  <a:lnTo>
                    <a:pt x="1568157" y="3319926"/>
                  </a:lnTo>
                  <a:lnTo>
                    <a:pt x="1538984" y="3357742"/>
                  </a:lnTo>
                  <a:lnTo>
                    <a:pt x="1509661" y="3395340"/>
                  </a:lnTo>
                  <a:lnTo>
                    <a:pt x="1480181" y="3432709"/>
                  </a:lnTo>
                  <a:lnTo>
                    <a:pt x="1450539" y="3469841"/>
                  </a:lnTo>
                  <a:lnTo>
                    <a:pt x="1420728" y="3506726"/>
                  </a:lnTo>
                  <a:lnTo>
                    <a:pt x="1390742" y="3543354"/>
                  </a:lnTo>
                  <a:lnTo>
                    <a:pt x="1360573" y="3579716"/>
                  </a:lnTo>
                  <a:lnTo>
                    <a:pt x="1330215" y="3615803"/>
                  </a:lnTo>
                  <a:lnTo>
                    <a:pt x="1299662" y="3651604"/>
                  </a:lnTo>
                  <a:lnTo>
                    <a:pt x="1268908" y="3687111"/>
                  </a:lnTo>
                  <a:lnTo>
                    <a:pt x="1237946" y="3722314"/>
                  </a:lnTo>
                  <a:lnTo>
                    <a:pt x="1206768" y="3757202"/>
                  </a:lnTo>
                  <a:lnTo>
                    <a:pt x="1175370" y="3791768"/>
                  </a:lnTo>
                  <a:lnTo>
                    <a:pt x="1143744" y="3826001"/>
                  </a:lnTo>
                  <a:lnTo>
                    <a:pt x="1111884" y="3859892"/>
                  </a:lnTo>
                  <a:lnTo>
                    <a:pt x="1079783" y="3893432"/>
                  </a:lnTo>
                  <a:lnTo>
                    <a:pt x="1047435" y="3926610"/>
                  </a:lnTo>
                  <a:lnTo>
                    <a:pt x="1014833" y="3959417"/>
                  </a:lnTo>
                  <a:lnTo>
                    <a:pt x="981971" y="3991844"/>
                  </a:lnTo>
                  <a:lnTo>
                    <a:pt x="948842" y="4023882"/>
                  </a:lnTo>
                  <a:lnTo>
                    <a:pt x="915441" y="4055520"/>
                  </a:lnTo>
                  <a:lnTo>
                    <a:pt x="881759" y="4086750"/>
                  </a:lnTo>
                  <a:lnTo>
                    <a:pt x="847791" y="4117562"/>
                  </a:lnTo>
                  <a:lnTo>
                    <a:pt x="813531" y="4147946"/>
                  </a:lnTo>
                  <a:lnTo>
                    <a:pt x="778971" y="4177892"/>
                  </a:lnTo>
                  <a:lnTo>
                    <a:pt x="744106" y="4207392"/>
                  </a:lnTo>
                  <a:lnTo>
                    <a:pt x="708929" y="4236436"/>
                  </a:lnTo>
                  <a:lnTo>
                    <a:pt x="673432" y="4265014"/>
                  </a:lnTo>
                  <a:lnTo>
                    <a:pt x="637611" y="4293117"/>
                  </a:lnTo>
                  <a:lnTo>
                    <a:pt x="601458" y="4320735"/>
                  </a:lnTo>
                  <a:lnTo>
                    <a:pt x="564967" y="4347859"/>
                  </a:lnTo>
                  <a:lnTo>
                    <a:pt x="528130" y="4374479"/>
                  </a:lnTo>
                  <a:lnTo>
                    <a:pt x="490943" y="4400586"/>
                  </a:lnTo>
                  <a:lnTo>
                    <a:pt x="453398" y="4426170"/>
                  </a:lnTo>
                  <a:lnTo>
                    <a:pt x="415489" y="4451222"/>
                  </a:lnTo>
                  <a:lnTo>
                    <a:pt x="377209" y="4475732"/>
                  </a:lnTo>
                  <a:lnTo>
                    <a:pt x="338552" y="4499691"/>
                  </a:lnTo>
                  <a:lnTo>
                    <a:pt x="299511" y="4523089"/>
                  </a:lnTo>
                  <a:lnTo>
                    <a:pt x="260080" y="4545917"/>
                  </a:lnTo>
                  <a:lnTo>
                    <a:pt x="220252" y="4568165"/>
                  </a:lnTo>
                  <a:lnTo>
                    <a:pt x="180021" y="4589824"/>
                  </a:lnTo>
                  <a:lnTo>
                    <a:pt x="139380" y="4610884"/>
                  </a:lnTo>
                  <a:lnTo>
                    <a:pt x="98323" y="4631335"/>
                  </a:lnTo>
                  <a:lnTo>
                    <a:pt x="56844" y="4651169"/>
                  </a:lnTo>
                  <a:lnTo>
                    <a:pt x="14935" y="4670376"/>
                  </a:lnTo>
                  <a:lnTo>
                    <a:pt x="0" y="4676926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0943907" y="3043337"/>
              <a:ext cx="5851525" cy="5908756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4950" y="1834546"/>
            <a:ext cx="9372600" cy="7822783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Meme Stonks &amp; Retail Rebellion:</a:t>
            </a:r>
            <a:r>
              <a:rPr lang="en-US" sz="2800" dirty="0">
                <a:latin typeface="Century Gothic" panose="020B0502020202020204" pitchFamily="34" charset="0"/>
              </a:rPr>
              <a:t> </a:t>
            </a:r>
            <a:r>
              <a:rPr lang="en-US" sz="2800" dirty="0" err="1">
                <a:latin typeface="Century Gothic" panose="020B0502020202020204" pitchFamily="34" charset="0"/>
              </a:rPr>
              <a:t>WallStreetBets</a:t>
            </a:r>
            <a:r>
              <a:rPr lang="en-US" sz="2800" dirty="0">
                <a:latin typeface="Century Gothic" panose="020B0502020202020204" pitchFamily="34" charset="0"/>
              </a:rPr>
              <a:t> rose to fame during the pandemic with the GameStop saga. Users coordinated massive stock purchases, popularizing the term "meme stocks" and challenging Wall Street institutions. This "casino-style" approach to the market has become a point of legal concern.</a:t>
            </a:r>
          </a:p>
          <a:p>
            <a:pPr marL="12700" marR="5080">
              <a:lnSpc>
                <a:spcPts val="3379"/>
              </a:lnSpc>
              <a:spcBef>
                <a:spcPts val="10"/>
              </a:spcBef>
            </a:pPr>
            <a:endParaRPr lang="en-US" sz="2800" dirty="0">
              <a:latin typeface="Century Gothic" panose="020B0502020202020204" pitchFamily="34" charset="0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entury Gothic" panose="020B0502020202020204" pitchFamily="34" charset="0"/>
              </a:rPr>
              <a:t>RoaringKitty</a:t>
            </a:r>
            <a:r>
              <a:rPr lang="en-US" sz="2800" b="1" dirty="0">
                <a:latin typeface="Century Gothic" panose="020B0502020202020204" pitchFamily="34" charset="0"/>
              </a:rPr>
              <a:t> (Keith Gill): </a:t>
            </a:r>
            <a:r>
              <a:rPr lang="en-US" sz="2800" dirty="0">
                <a:latin typeface="Century Gothic" panose="020B0502020202020204" pitchFamily="34" charset="0"/>
              </a:rPr>
              <a:t>popularized the GameStop short squeeze in 2021, raising questions about retail investor influence and sparking a trial that could define legal boundaries for online financial communication.</a:t>
            </a: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  <a:cs typeface="Century Gothic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Financial Lingo Goes Viral:</a:t>
            </a:r>
            <a:r>
              <a:rPr lang="en-US" sz="2800" dirty="0">
                <a:latin typeface="Century Gothic" panose="020B0502020202020204" pitchFamily="34" charset="0"/>
              </a:rPr>
              <a:t> WSB's crass humor and unique financial slang ("diamond hands," "to the moon") became mainstream conversation in financial news.</a:t>
            </a:r>
            <a:endParaRPr sz="2750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6443325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spc="100" dirty="0"/>
              <a:t>r/</a:t>
            </a:r>
            <a:r>
              <a:rPr lang="en-US" sz="4050" spc="100" dirty="0" err="1"/>
              <a:t>wallstreetbets</a:t>
            </a:r>
            <a:endParaRPr sz="4050" dirty="0"/>
          </a:p>
        </p:txBody>
      </p:sp>
      <p:pic>
        <p:nvPicPr>
          <p:cNvPr id="16" name="Picture 15" descr="A person in a suit&#10;&#10;Description automatically generated">
            <a:extLst>
              <a:ext uri="{FF2B5EF4-FFF2-40B4-BE49-F238E27FC236}">
                <a16:creationId xmlns:a16="http://schemas.microsoft.com/office/drawing/2014/main" id="{20786163-AD14-CDC0-8B19-8FAB9FC49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80" y="730250"/>
            <a:ext cx="5246370" cy="2798064"/>
          </a:xfrm>
          <a:prstGeom prst="rect">
            <a:avLst/>
          </a:prstGeom>
        </p:spPr>
      </p:pic>
      <p:pic>
        <p:nvPicPr>
          <p:cNvPr id="18" name="Picture 17" descr="Cartoon of a person wearing sunglasses&#10;&#10;Description automatically generated">
            <a:extLst>
              <a:ext uri="{FF2B5EF4-FFF2-40B4-BE49-F238E27FC236}">
                <a16:creationId xmlns:a16="http://schemas.microsoft.com/office/drawing/2014/main" id="{16B096F0-79B1-CCD8-EC34-B43F0E032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947" y="3625850"/>
            <a:ext cx="4572000" cy="2876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7150" y="781183"/>
            <a:ext cx="8144510" cy="9012872"/>
            <a:chOff x="11096307" y="3131096"/>
            <a:chExt cx="8144510" cy="9012872"/>
          </a:xfrm>
        </p:grpSpPr>
        <p:sp>
          <p:nvSpPr>
            <p:cNvPr id="3" name="object 3"/>
            <p:cNvSpPr/>
            <p:nvPr/>
          </p:nvSpPr>
          <p:spPr>
            <a:xfrm>
              <a:off x="13994447" y="7466558"/>
              <a:ext cx="5246370" cy="4677410"/>
            </a:xfrm>
            <a:custGeom>
              <a:avLst/>
              <a:gdLst/>
              <a:ahLst/>
              <a:cxnLst/>
              <a:rect l="l" t="t" r="r" b="b"/>
              <a:pathLst>
                <a:path w="5246369" h="4677409">
                  <a:moveTo>
                    <a:pt x="5245785" y="0"/>
                  </a:moveTo>
                  <a:lnTo>
                    <a:pt x="5190872" y="5807"/>
                  </a:lnTo>
                  <a:lnTo>
                    <a:pt x="5140122" y="12097"/>
                  </a:lnTo>
                  <a:lnTo>
                    <a:pt x="5089918" y="19186"/>
                  </a:lnTo>
                  <a:lnTo>
                    <a:pt x="5040254" y="27063"/>
                  </a:lnTo>
                  <a:lnTo>
                    <a:pt x="4991124" y="35720"/>
                  </a:lnTo>
                  <a:lnTo>
                    <a:pt x="4942520" y="45147"/>
                  </a:lnTo>
                  <a:lnTo>
                    <a:pt x="4894437" y="55334"/>
                  </a:lnTo>
                  <a:lnTo>
                    <a:pt x="4846867" y="66272"/>
                  </a:lnTo>
                  <a:lnTo>
                    <a:pt x="4799805" y="77951"/>
                  </a:lnTo>
                  <a:lnTo>
                    <a:pt x="4753244" y="90362"/>
                  </a:lnTo>
                  <a:lnTo>
                    <a:pt x="4707176" y="103496"/>
                  </a:lnTo>
                  <a:lnTo>
                    <a:pt x="4661597" y="117342"/>
                  </a:lnTo>
                  <a:lnTo>
                    <a:pt x="4616499" y="131892"/>
                  </a:lnTo>
                  <a:lnTo>
                    <a:pt x="4571876" y="147135"/>
                  </a:lnTo>
                  <a:lnTo>
                    <a:pt x="4527721" y="163063"/>
                  </a:lnTo>
                  <a:lnTo>
                    <a:pt x="4484029" y="179666"/>
                  </a:lnTo>
                  <a:lnTo>
                    <a:pt x="4440791" y="196933"/>
                  </a:lnTo>
                  <a:lnTo>
                    <a:pt x="4398002" y="214857"/>
                  </a:lnTo>
                  <a:lnTo>
                    <a:pt x="4355655" y="233427"/>
                  </a:lnTo>
                  <a:lnTo>
                    <a:pt x="4313745" y="252634"/>
                  </a:lnTo>
                  <a:lnTo>
                    <a:pt x="4272263" y="272468"/>
                  </a:lnTo>
                  <a:lnTo>
                    <a:pt x="4231205" y="292920"/>
                  </a:lnTo>
                  <a:lnTo>
                    <a:pt x="4190562" y="313980"/>
                  </a:lnTo>
                  <a:lnTo>
                    <a:pt x="4150330" y="335639"/>
                  </a:lnTo>
                  <a:lnTo>
                    <a:pt x="4110500" y="357887"/>
                  </a:lnTo>
                  <a:lnTo>
                    <a:pt x="4071068" y="380715"/>
                  </a:lnTo>
                  <a:lnTo>
                    <a:pt x="4032026" y="404113"/>
                  </a:lnTo>
                  <a:lnTo>
                    <a:pt x="3993367" y="428072"/>
                  </a:lnTo>
                  <a:lnTo>
                    <a:pt x="3955086" y="452582"/>
                  </a:lnTo>
                  <a:lnTo>
                    <a:pt x="3917175" y="477634"/>
                  </a:lnTo>
                  <a:lnTo>
                    <a:pt x="3879629" y="503218"/>
                  </a:lnTo>
                  <a:lnTo>
                    <a:pt x="3842441" y="529325"/>
                  </a:lnTo>
                  <a:lnTo>
                    <a:pt x="3805604" y="555945"/>
                  </a:lnTo>
                  <a:lnTo>
                    <a:pt x="3769111" y="583069"/>
                  </a:lnTo>
                  <a:lnTo>
                    <a:pt x="3732957" y="610687"/>
                  </a:lnTo>
                  <a:lnTo>
                    <a:pt x="3697135" y="638790"/>
                  </a:lnTo>
                  <a:lnTo>
                    <a:pt x="3661638" y="667368"/>
                  </a:lnTo>
                  <a:lnTo>
                    <a:pt x="3626459" y="696412"/>
                  </a:lnTo>
                  <a:lnTo>
                    <a:pt x="3591593" y="725911"/>
                  </a:lnTo>
                  <a:lnTo>
                    <a:pt x="3557032" y="755858"/>
                  </a:lnTo>
                  <a:lnTo>
                    <a:pt x="3522771" y="786242"/>
                  </a:lnTo>
                  <a:lnTo>
                    <a:pt x="3488803" y="817053"/>
                  </a:lnTo>
                  <a:lnTo>
                    <a:pt x="3455121" y="848283"/>
                  </a:lnTo>
                  <a:lnTo>
                    <a:pt x="3421718" y="879922"/>
                  </a:lnTo>
                  <a:lnTo>
                    <a:pt x="3388589" y="911959"/>
                  </a:lnTo>
                  <a:lnTo>
                    <a:pt x="3355726" y="944386"/>
                  </a:lnTo>
                  <a:lnTo>
                    <a:pt x="3323124" y="977194"/>
                  </a:lnTo>
                  <a:lnTo>
                    <a:pt x="3290775" y="1010372"/>
                  </a:lnTo>
                  <a:lnTo>
                    <a:pt x="3258674" y="1043911"/>
                  </a:lnTo>
                  <a:lnTo>
                    <a:pt x="3226813" y="1077802"/>
                  </a:lnTo>
                  <a:lnTo>
                    <a:pt x="3195186" y="1112035"/>
                  </a:lnTo>
                  <a:lnTo>
                    <a:pt x="3163788" y="1146601"/>
                  </a:lnTo>
                  <a:lnTo>
                    <a:pt x="3132610" y="1181490"/>
                  </a:lnTo>
                  <a:lnTo>
                    <a:pt x="3101647" y="1216692"/>
                  </a:lnTo>
                  <a:lnTo>
                    <a:pt x="3070892" y="1252199"/>
                  </a:lnTo>
                  <a:lnTo>
                    <a:pt x="3040339" y="1288000"/>
                  </a:lnTo>
                  <a:lnTo>
                    <a:pt x="3009981" y="1324087"/>
                  </a:lnTo>
                  <a:lnTo>
                    <a:pt x="2979812" y="1360449"/>
                  </a:lnTo>
                  <a:lnTo>
                    <a:pt x="2949825" y="1397077"/>
                  </a:lnTo>
                  <a:lnTo>
                    <a:pt x="2920014" y="1433961"/>
                  </a:lnTo>
                  <a:lnTo>
                    <a:pt x="2890371" y="1471093"/>
                  </a:lnTo>
                  <a:lnTo>
                    <a:pt x="2860892" y="1508463"/>
                  </a:lnTo>
                  <a:lnTo>
                    <a:pt x="2831568" y="1546060"/>
                  </a:lnTo>
                  <a:lnTo>
                    <a:pt x="2802395" y="1583876"/>
                  </a:lnTo>
                  <a:lnTo>
                    <a:pt x="2773364" y="1621902"/>
                  </a:lnTo>
                  <a:lnTo>
                    <a:pt x="2744470" y="1660126"/>
                  </a:lnTo>
                  <a:lnTo>
                    <a:pt x="2715707" y="1698541"/>
                  </a:lnTo>
                  <a:lnTo>
                    <a:pt x="2687066" y="1737137"/>
                  </a:lnTo>
                  <a:lnTo>
                    <a:pt x="2658544" y="1775903"/>
                  </a:lnTo>
                  <a:lnTo>
                    <a:pt x="2630131" y="1814831"/>
                  </a:lnTo>
                  <a:lnTo>
                    <a:pt x="2601823" y="1853912"/>
                  </a:lnTo>
                  <a:lnTo>
                    <a:pt x="2573613" y="1893134"/>
                  </a:lnTo>
                  <a:lnTo>
                    <a:pt x="2545493" y="1932490"/>
                  </a:lnTo>
                  <a:lnTo>
                    <a:pt x="2517458" y="1971969"/>
                  </a:lnTo>
                  <a:lnTo>
                    <a:pt x="2489502" y="2011563"/>
                  </a:lnTo>
                  <a:lnTo>
                    <a:pt x="2461617" y="2051261"/>
                  </a:lnTo>
                  <a:lnTo>
                    <a:pt x="2433797" y="2091054"/>
                  </a:lnTo>
                  <a:lnTo>
                    <a:pt x="2406036" y="2130932"/>
                  </a:lnTo>
                  <a:lnTo>
                    <a:pt x="2378326" y="2170887"/>
                  </a:lnTo>
                  <a:lnTo>
                    <a:pt x="2350663" y="2210908"/>
                  </a:lnTo>
                  <a:lnTo>
                    <a:pt x="2323039" y="2250986"/>
                  </a:lnTo>
                  <a:lnTo>
                    <a:pt x="2295447" y="2291111"/>
                  </a:lnTo>
                  <a:lnTo>
                    <a:pt x="2267881" y="2331275"/>
                  </a:lnTo>
                  <a:lnTo>
                    <a:pt x="2240335" y="2371467"/>
                  </a:lnTo>
                  <a:lnTo>
                    <a:pt x="2212802" y="2411678"/>
                  </a:lnTo>
                  <a:lnTo>
                    <a:pt x="2185275" y="2451899"/>
                  </a:lnTo>
                  <a:lnTo>
                    <a:pt x="2157749" y="2492120"/>
                  </a:lnTo>
                  <a:lnTo>
                    <a:pt x="2130216" y="2532331"/>
                  </a:lnTo>
                  <a:lnTo>
                    <a:pt x="2102670" y="2572523"/>
                  </a:lnTo>
                  <a:lnTo>
                    <a:pt x="2075104" y="2612687"/>
                  </a:lnTo>
                  <a:lnTo>
                    <a:pt x="2047512" y="2652813"/>
                  </a:lnTo>
                  <a:lnTo>
                    <a:pt x="2019888" y="2692891"/>
                  </a:lnTo>
                  <a:lnTo>
                    <a:pt x="1992224" y="2732913"/>
                  </a:lnTo>
                  <a:lnTo>
                    <a:pt x="1964515" y="2772867"/>
                  </a:lnTo>
                  <a:lnTo>
                    <a:pt x="1936754" y="2812746"/>
                  </a:lnTo>
                  <a:lnTo>
                    <a:pt x="1908934" y="2852539"/>
                  </a:lnTo>
                  <a:lnTo>
                    <a:pt x="1881049" y="2892237"/>
                  </a:lnTo>
                  <a:lnTo>
                    <a:pt x="1853093" y="2931831"/>
                  </a:lnTo>
                  <a:lnTo>
                    <a:pt x="1825058" y="2971311"/>
                  </a:lnTo>
                  <a:lnTo>
                    <a:pt x="1796939" y="3010667"/>
                  </a:lnTo>
                  <a:lnTo>
                    <a:pt x="1768728" y="3049890"/>
                  </a:lnTo>
                  <a:lnTo>
                    <a:pt x="1740420" y="3088970"/>
                  </a:lnTo>
                  <a:lnTo>
                    <a:pt x="1712008" y="3127898"/>
                  </a:lnTo>
                  <a:lnTo>
                    <a:pt x="1683485" y="3166665"/>
                  </a:lnTo>
                  <a:lnTo>
                    <a:pt x="1654845" y="3205261"/>
                  </a:lnTo>
                  <a:lnTo>
                    <a:pt x="1626081" y="3243676"/>
                  </a:lnTo>
                  <a:lnTo>
                    <a:pt x="1597188" y="3281901"/>
                  </a:lnTo>
                  <a:lnTo>
                    <a:pt x="1568157" y="3319926"/>
                  </a:lnTo>
                  <a:lnTo>
                    <a:pt x="1538984" y="3357742"/>
                  </a:lnTo>
                  <a:lnTo>
                    <a:pt x="1509661" y="3395340"/>
                  </a:lnTo>
                  <a:lnTo>
                    <a:pt x="1480181" y="3432709"/>
                  </a:lnTo>
                  <a:lnTo>
                    <a:pt x="1450539" y="3469841"/>
                  </a:lnTo>
                  <a:lnTo>
                    <a:pt x="1420728" y="3506726"/>
                  </a:lnTo>
                  <a:lnTo>
                    <a:pt x="1390742" y="3543354"/>
                  </a:lnTo>
                  <a:lnTo>
                    <a:pt x="1360573" y="3579716"/>
                  </a:lnTo>
                  <a:lnTo>
                    <a:pt x="1330215" y="3615803"/>
                  </a:lnTo>
                  <a:lnTo>
                    <a:pt x="1299662" y="3651604"/>
                  </a:lnTo>
                  <a:lnTo>
                    <a:pt x="1268908" y="3687111"/>
                  </a:lnTo>
                  <a:lnTo>
                    <a:pt x="1237946" y="3722314"/>
                  </a:lnTo>
                  <a:lnTo>
                    <a:pt x="1206768" y="3757202"/>
                  </a:lnTo>
                  <a:lnTo>
                    <a:pt x="1175370" y="3791768"/>
                  </a:lnTo>
                  <a:lnTo>
                    <a:pt x="1143744" y="3826001"/>
                  </a:lnTo>
                  <a:lnTo>
                    <a:pt x="1111884" y="3859892"/>
                  </a:lnTo>
                  <a:lnTo>
                    <a:pt x="1079783" y="3893432"/>
                  </a:lnTo>
                  <a:lnTo>
                    <a:pt x="1047435" y="3926610"/>
                  </a:lnTo>
                  <a:lnTo>
                    <a:pt x="1014833" y="3959417"/>
                  </a:lnTo>
                  <a:lnTo>
                    <a:pt x="981971" y="3991844"/>
                  </a:lnTo>
                  <a:lnTo>
                    <a:pt x="948842" y="4023882"/>
                  </a:lnTo>
                  <a:lnTo>
                    <a:pt x="915441" y="4055520"/>
                  </a:lnTo>
                  <a:lnTo>
                    <a:pt x="881759" y="4086750"/>
                  </a:lnTo>
                  <a:lnTo>
                    <a:pt x="847791" y="4117562"/>
                  </a:lnTo>
                  <a:lnTo>
                    <a:pt x="813531" y="4147946"/>
                  </a:lnTo>
                  <a:lnTo>
                    <a:pt x="778971" y="4177892"/>
                  </a:lnTo>
                  <a:lnTo>
                    <a:pt x="744106" y="4207392"/>
                  </a:lnTo>
                  <a:lnTo>
                    <a:pt x="708929" y="4236436"/>
                  </a:lnTo>
                  <a:lnTo>
                    <a:pt x="673432" y="4265014"/>
                  </a:lnTo>
                  <a:lnTo>
                    <a:pt x="637611" y="4293117"/>
                  </a:lnTo>
                  <a:lnTo>
                    <a:pt x="601458" y="4320735"/>
                  </a:lnTo>
                  <a:lnTo>
                    <a:pt x="564967" y="4347859"/>
                  </a:lnTo>
                  <a:lnTo>
                    <a:pt x="528130" y="4374479"/>
                  </a:lnTo>
                  <a:lnTo>
                    <a:pt x="490943" y="4400586"/>
                  </a:lnTo>
                  <a:lnTo>
                    <a:pt x="453398" y="4426170"/>
                  </a:lnTo>
                  <a:lnTo>
                    <a:pt x="415489" y="4451222"/>
                  </a:lnTo>
                  <a:lnTo>
                    <a:pt x="377209" y="4475732"/>
                  </a:lnTo>
                  <a:lnTo>
                    <a:pt x="338552" y="4499691"/>
                  </a:lnTo>
                  <a:lnTo>
                    <a:pt x="299511" y="4523089"/>
                  </a:lnTo>
                  <a:lnTo>
                    <a:pt x="260080" y="4545917"/>
                  </a:lnTo>
                  <a:lnTo>
                    <a:pt x="220252" y="4568165"/>
                  </a:lnTo>
                  <a:lnTo>
                    <a:pt x="180021" y="4589824"/>
                  </a:lnTo>
                  <a:lnTo>
                    <a:pt x="139380" y="4610884"/>
                  </a:lnTo>
                  <a:lnTo>
                    <a:pt x="98323" y="4631335"/>
                  </a:lnTo>
                  <a:lnTo>
                    <a:pt x="56844" y="4651169"/>
                  </a:lnTo>
                  <a:lnTo>
                    <a:pt x="14935" y="4670376"/>
                  </a:lnTo>
                  <a:lnTo>
                    <a:pt x="0" y="4676926"/>
                  </a:lnTo>
                </a:path>
              </a:pathLst>
            </a:custGeom>
            <a:ln w="24995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1096307" y="3131096"/>
              <a:ext cx="5229225" cy="5229225"/>
            </a:xfrm>
            <a:custGeom>
              <a:avLst/>
              <a:gdLst/>
              <a:ahLst/>
              <a:cxnLst/>
              <a:rect l="l" t="t" r="r" b="b"/>
              <a:pathLst>
                <a:path w="5229225" h="5229225">
                  <a:moveTo>
                    <a:pt x="5229225" y="0"/>
                  </a:moveTo>
                  <a:lnTo>
                    <a:pt x="0" y="0"/>
                  </a:lnTo>
                  <a:lnTo>
                    <a:pt x="0" y="5229225"/>
                  </a:lnTo>
                  <a:lnTo>
                    <a:pt x="5229225" y="5229225"/>
                  </a:lnTo>
                  <a:lnTo>
                    <a:pt x="5229225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99111" y="1641976"/>
            <a:ext cx="9372600" cy="6949338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10"/>
              </a:spcBef>
            </a:pPr>
            <a:endParaRPr lang="en-US" sz="2800" dirty="0">
              <a:latin typeface="Century Gothic" panose="020B0502020202020204" pitchFamily="34" charset="0"/>
              <a:cs typeface="Century Gothic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Community Shilling &amp; High Risk:</a:t>
            </a:r>
            <a:r>
              <a:rPr lang="en-US" sz="2800" dirty="0">
                <a:latin typeface="Century Gothic" panose="020B0502020202020204" pitchFamily="34" charset="0"/>
              </a:rPr>
              <a:t> The subreddit thrives on user recommendations and promotions (shilling) of  unproven cryptocurrencies. This can lead to high-risk investments and frequent scams.</a:t>
            </a: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  <a:cs typeface="Century Gothic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"To the Moon" &amp; Memes:</a:t>
            </a:r>
            <a:r>
              <a:rPr lang="en-US" sz="2800" dirty="0">
                <a:latin typeface="Century Gothic" panose="020B0502020202020204" pitchFamily="34" charset="0"/>
              </a:rPr>
              <a:t> Similar to </a:t>
            </a:r>
            <a:r>
              <a:rPr lang="en-US" sz="2800" dirty="0" err="1">
                <a:latin typeface="Century Gothic" panose="020B0502020202020204" pitchFamily="34" charset="0"/>
              </a:rPr>
              <a:t>WallStreetBets</a:t>
            </a:r>
            <a:r>
              <a:rPr lang="en-US" sz="2800" dirty="0">
                <a:latin typeface="Century Gothic" panose="020B0502020202020204" pitchFamily="34" charset="0"/>
              </a:rPr>
              <a:t>, </a:t>
            </a:r>
            <a:r>
              <a:rPr lang="en-US" sz="2800" dirty="0" err="1">
                <a:latin typeface="Century Gothic" panose="020B0502020202020204" pitchFamily="34" charset="0"/>
              </a:rPr>
              <a:t>CryptoMoonShots</a:t>
            </a:r>
            <a:r>
              <a:rPr lang="en-US" sz="2800" dirty="0">
                <a:latin typeface="Century Gothic" panose="020B0502020202020204" pitchFamily="34" charset="0"/>
              </a:rPr>
              <a:t> uses memes and internet slang ("to the moon," rocket emojis) to express excitement about crypto gains.</a:t>
            </a: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Century Gothic" panose="020B0502020202020204" pitchFamily="34" charset="0"/>
              <a:cs typeface="Century Gothic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" panose="020B0502020202020204" pitchFamily="34" charset="0"/>
              </a:rPr>
              <a:t>Focus on Price &amp; Short-Term Gains:</a:t>
            </a:r>
            <a:r>
              <a:rPr lang="en-US" sz="2800" dirty="0">
                <a:latin typeface="Century Gothic" panose="020B0502020202020204" pitchFamily="34" charset="0"/>
              </a:rPr>
              <a:t> Discussions often center around short-term price movements and potential profits, rather than the underlying technology or long-term viability of crypto projects.</a:t>
            </a:r>
            <a:endParaRPr lang="en-US" sz="2800" dirty="0">
              <a:latin typeface="Century Gothic" panose="020B0502020202020204" pitchFamily="34" charset="0"/>
              <a:cs typeface="Century Gothic"/>
            </a:endParaRPr>
          </a:p>
          <a:p>
            <a:pPr marL="469900" marR="5080" indent="-457200">
              <a:lnSpc>
                <a:spcPts val="3379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sz="2750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6443325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spc="100" dirty="0"/>
              <a:t>r/</a:t>
            </a:r>
            <a:r>
              <a:rPr lang="en-US" sz="4050" spc="100" dirty="0" err="1"/>
              <a:t>CryptoMoonShots</a:t>
            </a:r>
            <a:endParaRPr sz="4050" dirty="0"/>
          </a:p>
        </p:txBody>
      </p:sp>
      <p:pic>
        <p:nvPicPr>
          <p:cNvPr id="13" name="Picture 12" descr="Cartoon dog on a green arrow&#10;&#10;Description automatically generated">
            <a:extLst>
              <a:ext uri="{FF2B5EF4-FFF2-40B4-BE49-F238E27FC236}">
                <a16:creationId xmlns:a16="http://schemas.microsoft.com/office/drawing/2014/main" id="{69C01112-F605-987F-E70B-1E799CD5D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532" y="949534"/>
            <a:ext cx="4946018" cy="494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7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3115290" y="5116645"/>
            <a:ext cx="5246370" cy="4677410"/>
          </a:xfrm>
          <a:custGeom>
            <a:avLst/>
            <a:gdLst/>
            <a:ahLst/>
            <a:cxnLst/>
            <a:rect l="l" t="t" r="r" b="b"/>
            <a:pathLst>
              <a:path w="5246369" h="4677409">
                <a:moveTo>
                  <a:pt x="5245785" y="0"/>
                </a:moveTo>
                <a:lnTo>
                  <a:pt x="5190872" y="5807"/>
                </a:lnTo>
                <a:lnTo>
                  <a:pt x="5140122" y="12097"/>
                </a:lnTo>
                <a:lnTo>
                  <a:pt x="5089918" y="19186"/>
                </a:lnTo>
                <a:lnTo>
                  <a:pt x="5040254" y="27063"/>
                </a:lnTo>
                <a:lnTo>
                  <a:pt x="4991124" y="35720"/>
                </a:lnTo>
                <a:lnTo>
                  <a:pt x="4942520" y="45147"/>
                </a:lnTo>
                <a:lnTo>
                  <a:pt x="4894437" y="55334"/>
                </a:lnTo>
                <a:lnTo>
                  <a:pt x="4846867" y="66272"/>
                </a:lnTo>
                <a:lnTo>
                  <a:pt x="4799805" y="77951"/>
                </a:lnTo>
                <a:lnTo>
                  <a:pt x="4753244" y="90362"/>
                </a:lnTo>
                <a:lnTo>
                  <a:pt x="4707176" y="103496"/>
                </a:lnTo>
                <a:lnTo>
                  <a:pt x="4661597" y="117342"/>
                </a:lnTo>
                <a:lnTo>
                  <a:pt x="4616499" y="131892"/>
                </a:lnTo>
                <a:lnTo>
                  <a:pt x="4571876" y="147135"/>
                </a:lnTo>
                <a:lnTo>
                  <a:pt x="4527721" y="163063"/>
                </a:lnTo>
                <a:lnTo>
                  <a:pt x="4484029" y="179666"/>
                </a:lnTo>
                <a:lnTo>
                  <a:pt x="4440791" y="196933"/>
                </a:lnTo>
                <a:lnTo>
                  <a:pt x="4398002" y="214857"/>
                </a:lnTo>
                <a:lnTo>
                  <a:pt x="4355655" y="233427"/>
                </a:lnTo>
                <a:lnTo>
                  <a:pt x="4313745" y="252634"/>
                </a:lnTo>
                <a:lnTo>
                  <a:pt x="4272263" y="272468"/>
                </a:lnTo>
                <a:lnTo>
                  <a:pt x="4231205" y="292920"/>
                </a:lnTo>
                <a:lnTo>
                  <a:pt x="4190562" y="313980"/>
                </a:lnTo>
                <a:lnTo>
                  <a:pt x="4150330" y="335639"/>
                </a:lnTo>
                <a:lnTo>
                  <a:pt x="4110500" y="357887"/>
                </a:lnTo>
                <a:lnTo>
                  <a:pt x="4071068" y="380715"/>
                </a:lnTo>
                <a:lnTo>
                  <a:pt x="4032026" y="404113"/>
                </a:lnTo>
                <a:lnTo>
                  <a:pt x="3993367" y="428072"/>
                </a:lnTo>
                <a:lnTo>
                  <a:pt x="3955086" y="452582"/>
                </a:lnTo>
                <a:lnTo>
                  <a:pt x="3917175" y="477634"/>
                </a:lnTo>
                <a:lnTo>
                  <a:pt x="3879629" y="503218"/>
                </a:lnTo>
                <a:lnTo>
                  <a:pt x="3842441" y="529325"/>
                </a:lnTo>
                <a:lnTo>
                  <a:pt x="3805604" y="555945"/>
                </a:lnTo>
                <a:lnTo>
                  <a:pt x="3769111" y="583069"/>
                </a:lnTo>
                <a:lnTo>
                  <a:pt x="3732957" y="610687"/>
                </a:lnTo>
                <a:lnTo>
                  <a:pt x="3697135" y="638790"/>
                </a:lnTo>
                <a:lnTo>
                  <a:pt x="3661638" y="667368"/>
                </a:lnTo>
                <a:lnTo>
                  <a:pt x="3626459" y="696412"/>
                </a:lnTo>
                <a:lnTo>
                  <a:pt x="3591593" y="725911"/>
                </a:lnTo>
                <a:lnTo>
                  <a:pt x="3557032" y="755858"/>
                </a:lnTo>
                <a:lnTo>
                  <a:pt x="3522771" y="786242"/>
                </a:lnTo>
                <a:lnTo>
                  <a:pt x="3488803" y="817053"/>
                </a:lnTo>
                <a:lnTo>
                  <a:pt x="3455121" y="848283"/>
                </a:lnTo>
                <a:lnTo>
                  <a:pt x="3421718" y="879922"/>
                </a:lnTo>
                <a:lnTo>
                  <a:pt x="3388589" y="911959"/>
                </a:lnTo>
                <a:lnTo>
                  <a:pt x="3355726" y="944386"/>
                </a:lnTo>
                <a:lnTo>
                  <a:pt x="3323124" y="977194"/>
                </a:lnTo>
                <a:lnTo>
                  <a:pt x="3290775" y="1010372"/>
                </a:lnTo>
                <a:lnTo>
                  <a:pt x="3258674" y="1043911"/>
                </a:lnTo>
                <a:lnTo>
                  <a:pt x="3226813" y="1077802"/>
                </a:lnTo>
                <a:lnTo>
                  <a:pt x="3195186" y="1112035"/>
                </a:lnTo>
                <a:lnTo>
                  <a:pt x="3163788" y="1146601"/>
                </a:lnTo>
                <a:lnTo>
                  <a:pt x="3132610" y="1181490"/>
                </a:lnTo>
                <a:lnTo>
                  <a:pt x="3101647" y="1216692"/>
                </a:lnTo>
                <a:lnTo>
                  <a:pt x="3070892" y="1252199"/>
                </a:lnTo>
                <a:lnTo>
                  <a:pt x="3040339" y="1288000"/>
                </a:lnTo>
                <a:lnTo>
                  <a:pt x="3009981" y="1324087"/>
                </a:lnTo>
                <a:lnTo>
                  <a:pt x="2979812" y="1360449"/>
                </a:lnTo>
                <a:lnTo>
                  <a:pt x="2949825" y="1397077"/>
                </a:lnTo>
                <a:lnTo>
                  <a:pt x="2920014" y="1433961"/>
                </a:lnTo>
                <a:lnTo>
                  <a:pt x="2890371" y="1471093"/>
                </a:lnTo>
                <a:lnTo>
                  <a:pt x="2860892" y="1508463"/>
                </a:lnTo>
                <a:lnTo>
                  <a:pt x="2831568" y="1546060"/>
                </a:lnTo>
                <a:lnTo>
                  <a:pt x="2802395" y="1583876"/>
                </a:lnTo>
                <a:lnTo>
                  <a:pt x="2773364" y="1621902"/>
                </a:lnTo>
                <a:lnTo>
                  <a:pt x="2744470" y="1660126"/>
                </a:lnTo>
                <a:lnTo>
                  <a:pt x="2715707" y="1698541"/>
                </a:lnTo>
                <a:lnTo>
                  <a:pt x="2687066" y="1737137"/>
                </a:lnTo>
                <a:lnTo>
                  <a:pt x="2658544" y="1775903"/>
                </a:lnTo>
                <a:lnTo>
                  <a:pt x="2630131" y="1814831"/>
                </a:lnTo>
                <a:lnTo>
                  <a:pt x="2601823" y="1853912"/>
                </a:lnTo>
                <a:lnTo>
                  <a:pt x="2573613" y="1893134"/>
                </a:lnTo>
                <a:lnTo>
                  <a:pt x="2545493" y="1932490"/>
                </a:lnTo>
                <a:lnTo>
                  <a:pt x="2517458" y="1971969"/>
                </a:lnTo>
                <a:lnTo>
                  <a:pt x="2489502" y="2011563"/>
                </a:lnTo>
                <a:lnTo>
                  <a:pt x="2461617" y="2051261"/>
                </a:lnTo>
                <a:lnTo>
                  <a:pt x="2433797" y="2091054"/>
                </a:lnTo>
                <a:lnTo>
                  <a:pt x="2406036" y="2130932"/>
                </a:lnTo>
                <a:lnTo>
                  <a:pt x="2378326" y="2170887"/>
                </a:lnTo>
                <a:lnTo>
                  <a:pt x="2350663" y="2210908"/>
                </a:lnTo>
                <a:lnTo>
                  <a:pt x="2323039" y="2250986"/>
                </a:lnTo>
                <a:lnTo>
                  <a:pt x="2295447" y="2291111"/>
                </a:lnTo>
                <a:lnTo>
                  <a:pt x="2267881" y="2331275"/>
                </a:lnTo>
                <a:lnTo>
                  <a:pt x="2240335" y="2371467"/>
                </a:lnTo>
                <a:lnTo>
                  <a:pt x="2212802" y="2411678"/>
                </a:lnTo>
                <a:lnTo>
                  <a:pt x="2185275" y="2451899"/>
                </a:lnTo>
                <a:lnTo>
                  <a:pt x="2157749" y="2492120"/>
                </a:lnTo>
                <a:lnTo>
                  <a:pt x="2130216" y="2532331"/>
                </a:lnTo>
                <a:lnTo>
                  <a:pt x="2102670" y="2572523"/>
                </a:lnTo>
                <a:lnTo>
                  <a:pt x="2075104" y="2612687"/>
                </a:lnTo>
                <a:lnTo>
                  <a:pt x="2047512" y="2652813"/>
                </a:lnTo>
                <a:lnTo>
                  <a:pt x="2019888" y="2692891"/>
                </a:lnTo>
                <a:lnTo>
                  <a:pt x="1992224" y="2732913"/>
                </a:lnTo>
                <a:lnTo>
                  <a:pt x="1964515" y="2772867"/>
                </a:lnTo>
                <a:lnTo>
                  <a:pt x="1936754" y="2812746"/>
                </a:lnTo>
                <a:lnTo>
                  <a:pt x="1908934" y="2852539"/>
                </a:lnTo>
                <a:lnTo>
                  <a:pt x="1881049" y="2892237"/>
                </a:lnTo>
                <a:lnTo>
                  <a:pt x="1853093" y="2931831"/>
                </a:lnTo>
                <a:lnTo>
                  <a:pt x="1825058" y="2971311"/>
                </a:lnTo>
                <a:lnTo>
                  <a:pt x="1796939" y="3010667"/>
                </a:lnTo>
                <a:lnTo>
                  <a:pt x="1768728" y="3049890"/>
                </a:lnTo>
                <a:lnTo>
                  <a:pt x="1740420" y="3088970"/>
                </a:lnTo>
                <a:lnTo>
                  <a:pt x="1712008" y="3127898"/>
                </a:lnTo>
                <a:lnTo>
                  <a:pt x="1683485" y="3166665"/>
                </a:lnTo>
                <a:lnTo>
                  <a:pt x="1654845" y="3205261"/>
                </a:lnTo>
                <a:lnTo>
                  <a:pt x="1626081" y="3243676"/>
                </a:lnTo>
                <a:lnTo>
                  <a:pt x="1597188" y="3281901"/>
                </a:lnTo>
                <a:lnTo>
                  <a:pt x="1568157" y="3319926"/>
                </a:lnTo>
                <a:lnTo>
                  <a:pt x="1538984" y="3357742"/>
                </a:lnTo>
                <a:lnTo>
                  <a:pt x="1509661" y="3395340"/>
                </a:lnTo>
                <a:lnTo>
                  <a:pt x="1480181" y="3432709"/>
                </a:lnTo>
                <a:lnTo>
                  <a:pt x="1450539" y="3469841"/>
                </a:lnTo>
                <a:lnTo>
                  <a:pt x="1420728" y="3506726"/>
                </a:lnTo>
                <a:lnTo>
                  <a:pt x="1390742" y="3543354"/>
                </a:lnTo>
                <a:lnTo>
                  <a:pt x="1360573" y="3579716"/>
                </a:lnTo>
                <a:lnTo>
                  <a:pt x="1330215" y="3615803"/>
                </a:lnTo>
                <a:lnTo>
                  <a:pt x="1299662" y="3651604"/>
                </a:lnTo>
                <a:lnTo>
                  <a:pt x="1268908" y="3687111"/>
                </a:lnTo>
                <a:lnTo>
                  <a:pt x="1237946" y="3722314"/>
                </a:lnTo>
                <a:lnTo>
                  <a:pt x="1206768" y="3757202"/>
                </a:lnTo>
                <a:lnTo>
                  <a:pt x="1175370" y="3791768"/>
                </a:lnTo>
                <a:lnTo>
                  <a:pt x="1143744" y="3826001"/>
                </a:lnTo>
                <a:lnTo>
                  <a:pt x="1111884" y="3859892"/>
                </a:lnTo>
                <a:lnTo>
                  <a:pt x="1079783" y="3893432"/>
                </a:lnTo>
                <a:lnTo>
                  <a:pt x="1047435" y="3926610"/>
                </a:lnTo>
                <a:lnTo>
                  <a:pt x="1014833" y="3959417"/>
                </a:lnTo>
                <a:lnTo>
                  <a:pt x="981971" y="3991844"/>
                </a:lnTo>
                <a:lnTo>
                  <a:pt x="948842" y="4023882"/>
                </a:lnTo>
                <a:lnTo>
                  <a:pt x="915441" y="4055520"/>
                </a:lnTo>
                <a:lnTo>
                  <a:pt x="881759" y="4086750"/>
                </a:lnTo>
                <a:lnTo>
                  <a:pt x="847791" y="4117562"/>
                </a:lnTo>
                <a:lnTo>
                  <a:pt x="813531" y="4147946"/>
                </a:lnTo>
                <a:lnTo>
                  <a:pt x="778971" y="4177892"/>
                </a:lnTo>
                <a:lnTo>
                  <a:pt x="744106" y="4207392"/>
                </a:lnTo>
                <a:lnTo>
                  <a:pt x="708929" y="4236436"/>
                </a:lnTo>
                <a:lnTo>
                  <a:pt x="673432" y="4265014"/>
                </a:lnTo>
                <a:lnTo>
                  <a:pt x="637611" y="4293117"/>
                </a:lnTo>
                <a:lnTo>
                  <a:pt x="601458" y="4320735"/>
                </a:lnTo>
                <a:lnTo>
                  <a:pt x="564967" y="4347859"/>
                </a:lnTo>
                <a:lnTo>
                  <a:pt x="528130" y="4374479"/>
                </a:lnTo>
                <a:lnTo>
                  <a:pt x="490943" y="4400586"/>
                </a:lnTo>
                <a:lnTo>
                  <a:pt x="453398" y="4426170"/>
                </a:lnTo>
                <a:lnTo>
                  <a:pt x="415489" y="4451222"/>
                </a:lnTo>
                <a:lnTo>
                  <a:pt x="377209" y="4475732"/>
                </a:lnTo>
                <a:lnTo>
                  <a:pt x="338552" y="4499691"/>
                </a:lnTo>
                <a:lnTo>
                  <a:pt x="299511" y="4523089"/>
                </a:lnTo>
                <a:lnTo>
                  <a:pt x="260080" y="4545917"/>
                </a:lnTo>
                <a:lnTo>
                  <a:pt x="220252" y="4568165"/>
                </a:lnTo>
                <a:lnTo>
                  <a:pt x="180021" y="4589824"/>
                </a:lnTo>
                <a:lnTo>
                  <a:pt x="139380" y="4610884"/>
                </a:lnTo>
                <a:lnTo>
                  <a:pt x="98323" y="4631335"/>
                </a:lnTo>
                <a:lnTo>
                  <a:pt x="56844" y="4651169"/>
                </a:lnTo>
                <a:lnTo>
                  <a:pt x="14935" y="4670376"/>
                </a:lnTo>
                <a:lnTo>
                  <a:pt x="0" y="4676926"/>
                </a:lnTo>
              </a:path>
            </a:pathLst>
          </a:custGeom>
          <a:ln w="24995">
            <a:solidFill>
              <a:srgbClr val="332C2C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0" y="548220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9754908"/>
            <a:ext cx="18288000" cy="47625"/>
          </a:xfrm>
          <a:custGeom>
            <a:avLst/>
            <a:gdLst/>
            <a:ahLst/>
            <a:cxnLst/>
            <a:rect l="l" t="t" r="r" b="b"/>
            <a:pathLst>
              <a:path w="18288000" h="47625">
                <a:moveTo>
                  <a:pt x="18287988" y="0"/>
                </a:moveTo>
                <a:lnTo>
                  <a:pt x="0" y="0"/>
                </a:lnTo>
                <a:lnTo>
                  <a:pt x="0" y="47625"/>
                </a:lnTo>
                <a:lnTo>
                  <a:pt x="18287988" y="47625"/>
                </a:lnTo>
                <a:lnTo>
                  <a:pt x="18287988" y="0"/>
                </a:lnTo>
                <a:close/>
              </a:path>
            </a:pathLst>
          </a:custGeom>
          <a:solidFill>
            <a:srgbClr val="332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-374650" y="287665"/>
            <a:ext cx="16443325" cy="1050537"/>
          </a:xfrm>
          <a:prstGeom prst="rect">
            <a:avLst/>
          </a:prstGeom>
        </p:spPr>
        <p:txBody>
          <a:bodyPr vert="horz" wrap="square" lIns="0" tIns="423157" rIns="0" bIns="0" rtlCol="0">
            <a:spAutoFit/>
          </a:bodyPr>
          <a:lstStyle/>
          <a:p>
            <a:pPr marL="732155">
              <a:lnSpc>
                <a:spcPct val="100000"/>
              </a:lnSpc>
              <a:spcBef>
                <a:spcPts val="100"/>
              </a:spcBef>
            </a:pPr>
            <a:r>
              <a:rPr lang="en-US" sz="4050" spc="100" dirty="0"/>
              <a:t>Objectives</a:t>
            </a:r>
            <a:endParaRPr sz="4050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771899B4-E526-64B5-CC75-80EDC1420B1F}"/>
              </a:ext>
            </a:extLst>
          </p:cNvPr>
          <p:cNvSpPr txBox="1"/>
          <p:nvPr/>
        </p:nvSpPr>
        <p:spPr>
          <a:xfrm>
            <a:off x="704850" y="1521114"/>
            <a:ext cx="9359900" cy="8183009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b="1" dirty="0">
                <a:effectLst/>
                <a:latin typeface="Century Gothic" panose="020B0502020202020204" pitchFamily="34" charset="0"/>
              </a:rPr>
              <a:t>Gather and prepare 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data from the </a:t>
            </a:r>
            <a:r>
              <a:rPr lang="en-US" sz="2800" dirty="0" err="1">
                <a:effectLst/>
                <a:latin typeface="Century Gothic" panose="020B0502020202020204" pitchFamily="34" charset="0"/>
              </a:rPr>
              <a:t>wallstreetbets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 and </a:t>
            </a:r>
            <a:r>
              <a:rPr lang="en-US" sz="2800" dirty="0" err="1">
                <a:effectLst/>
                <a:latin typeface="Century Gothic" panose="020B0502020202020204" pitchFamily="34" charset="0"/>
              </a:rPr>
              <a:t>CryptoMoonShots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 subreddits using PRAW (Python Reddit API Wrapper). Extract from top, new and controversial sections of each subreddit.</a:t>
            </a:r>
          </a:p>
          <a:p>
            <a:pPr>
              <a:buFont typeface="+mj-lt"/>
              <a:buAutoNum type="arabicPeriod"/>
            </a:pPr>
            <a:endParaRPr lang="en-US" sz="2800" dirty="0">
              <a:effectLst/>
              <a:latin typeface="Century Gothic" panose="020B0502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effectLst/>
                <a:latin typeface="Century Gothic" panose="020B0502020202020204" pitchFamily="34" charset="0"/>
              </a:rPr>
              <a:t>Preprocess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 the text data by cleaning, tokenizing, and vectorizing the posts for NLP analysis.</a:t>
            </a:r>
          </a:p>
          <a:p>
            <a:pPr>
              <a:buFont typeface="+mj-lt"/>
              <a:buAutoNum type="arabicPeriod"/>
            </a:pPr>
            <a:endParaRPr lang="en-US" sz="2800" dirty="0">
              <a:effectLst/>
              <a:latin typeface="Century Gothic" panose="020B0502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effectLst/>
                <a:latin typeface="Century Gothic" panose="020B0502020202020204" pitchFamily="34" charset="0"/>
              </a:rPr>
              <a:t>Train and compare 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classification models –multinomial naïve bayes,  random forest trees and logistic regression - to predict whether a post is related to cryptocurrency or stocks.</a:t>
            </a:r>
          </a:p>
          <a:p>
            <a:pPr>
              <a:buFont typeface="+mj-lt"/>
              <a:buAutoNum type="arabicPeriod"/>
            </a:pPr>
            <a:endParaRPr lang="en-US" sz="2800" dirty="0">
              <a:effectLst/>
              <a:latin typeface="Century Gothic" panose="020B0502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800" b="1" dirty="0">
                <a:effectLst/>
                <a:latin typeface="Century Gothic" panose="020B0502020202020204" pitchFamily="34" charset="0"/>
              </a:rPr>
              <a:t>Evaluate 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the performance of the models using appropriate metrics such </a:t>
            </a:r>
            <a:r>
              <a:rPr lang="en-US" sz="2800" b="1" dirty="0">
                <a:effectLst/>
                <a:latin typeface="Century Gothic" panose="020B0502020202020204" pitchFamily="34" charset="0"/>
              </a:rPr>
              <a:t>as accuracy, precision, recall, and F1 score</a:t>
            </a:r>
            <a:r>
              <a:rPr lang="en-US" sz="2800" dirty="0">
                <a:effectLst/>
                <a:latin typeface="Century Gothic" panose="020B0502020202020204" pitchFamily="34" charset="0"/>
              </a:rPr>
              <a:t>.</a:t>
            </a:r>
          </a:p>
          <a:p>
            <a:pPr algn="r"/>
            <a:endParaRPr lang="en-US" sz="2800" dirty="0">
              <a:effectLst/>
              <a:latin typeface="Century Gothic" panose="020B0502020202020204" pitchFamily="34" charset="0"/>
            </a:endParaRPr>
          </a:p>
          <a:p>
            <a:br>
              <a:rPr lang="en-US" sz="2800" b="0" i="0" dirty="0">
                <a:effectLst/>
                <a:highlight>
                  <a:srgbClr val="F5F5F5"/>
                </a:highlight>
                <a:latin typeface="Century Gothic" panose="020B0502020202020204" pitchFamily="34" charset="0"/>
              </a:rPr>
            </a:br>
            <a:endParaRPr sz="2750" dirty="0"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9" name="Picture 8" descr="A person standing on a rock looking at the moon&#10;&#10;Description automatically generated">
            <a:extLst>
              <a:ext uri="{FF2B5EF4-FFF2-40B4-BE49-F238E27FC236}">
                <a16:creationId xmlns:a16="http://schemas.microsoft.com/office/drawing/2014/main" id="{B532534C-124C-6C09-684C-322F0DE9D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202" y="1060057"/>
            <a:ext cx="7270743" cy="408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66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Picture 17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3B6D667-B05D-4FF9-DD4E-016873BD1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831644"/>
            <a:ext cx="14020800" cy="6994505"/>
          </a:xfrm>
          <a:prstGeom prst="rect">
            <a:avLst/>
          </a:prstGeom>
        </p:spPr>
      </p:pic>
      <p:pic>
        <p:nvPicPr>
          <p:cNvPr id="22" name="Picture 2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AFF9113-006B-03BB-2D44-74AAB96E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7975271"/>
            <a:ext cx="2202959" cy="838200"/>
          </a:xfrm>
          <a:prstGeom prst="rect">
            <a:avLst/>
          </a:prstGeom>
        </p:spPr>
      </p:pic>
      <p:pic>
        <p:nvPicPr>
          <p:cNvPr id="24" name="Picture 23" descr="A black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08B7B4B0-162F-B69C-76CA-70B49479E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350" y="7975272"/>
            <a:ext cx="2224450" cy="8381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0ADEAF1C-AF80-A151-4154-FD282D612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50" y="806450"/>
            <a:ext cx="14660592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96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150B049A-0819-A9CB-5D7A-E6E93756C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350" y="730250"/>
            <a:ext cx="13295939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88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48843"/>
            <a:ext cx="18288000" cy="9738333"/>
            <a:chOff x="0" y="548843"/>
            <a:chExt cx="18288000" cy="9738333"/>
          </a:xfrm>
        </p:grpSpPr>
        <p:sp>
          <p:nvSpPr>
            <p:cNvPr id="3" name="object 3"/>
            <p:cNvSpPr/>
            <p:nvPr/>
          </p:nvSpPr>
          <p:spPr>
            <a:xfrm>
              <a:off x="0" y="4840146"/>
              <a:ext cx="5176520" cy="5447030"/>
            </a:xfrm>
            <a:custGeom>
              <a:avLst/>
              <a:gdLst/>
              <a:ahLst/>
              <a:cxnLst/>
              <a:rect l="l" t="t" r="r" b="b"/>
              <a:pathLst>
                <a:path w="5176520" h="5447030">
                  <a:moveTo>
                    <a:pt x="0" y="0"/>
                  </a:moveTo>
                  <a:lnTo>
                    <a:pt x="56648" y="10443"/>
                  </a:lnTo>
                  <a:lnTo>
                    <a:pt x="101517" y="19836"/>
                  </a:lnTo>
                  <a:lnTo>
                    <a:pt x="145914" y="30065"/>
                  </a:lnTo>
                  <a:lnTo>
                    <a:pt x="189846" y="41122"/>
                  </a:lnTo>
                  <a:lnTo>
                    <a:pt x="233318" y="52995"/>
                  </a:lnTo>
                  <a:lnTo>
                    <a:pt x="276336" y="65674"/>
                  </a:lnTo>
                  <a:lnTo>
                    <a:pt x="318906" y="79150"/>
                  </a:lnTo>
                  <a:lnTo>
                    <a:pt x="361033" y="93412"/>
                  </a:lnTo>
                  <a:lnTo>
                    <a:pt x="402722" y="108450"/>
                  </a:lnTo>
                  <a:lnTo>
                    <a:pt x="443981" y="124254"/>
                  </a:lnTo>
                  <a:lnTo>
                    <a:pt x="484813" y="140814"/>
                  </a:lnTo>
                  <a:lnTo>
                    <a:pt x="525226" y="158120"/>
                  </a:lnTo>
                  <a:lnTo>
                    <a:pt x="565224" y="176162"/>
                  </a:lnTo>
                  <a:lnTo>
                    <a:pt x="604813" y="194930"/>
                  </a:lnTo>
                  <a:lnTo>
                    <a:pt x="643999" y="214414"/>
                  </a:lnTo>
                  <a:lnTo>
                    <a:pt x="682788" y="234603"/>
                  </a:lnTo>
                  <a:lnTo>
                    <a:pt x="721185" y="255487"/>
                  </a:lnTo>
                  <a:lnTo>
                    <a:pt x="759197" y="277057"/>
                  </a:lnTo>
                  <a:lnTo>
                    <a:pt x="796827" y="299303"/>
                  </a:lnTo>
                  <a:lnTo>
                    <a:pt x="834084" y="322214"/>
                  </a:lnTo>
                  <a:lnTo>
                    <a:pt x="870971" y="345780"/>
                  </a:lnTo>
                  <a:lnTo>
                    <a:pt x="907495" y="369991"/>
                  </a:lnTo>
                  <a:lnTo>
                    <a:pt x="943661" y="394837"/>
                  </a:lnTo>
                  <a:lnTo>
                    <a:pt x="979476" y="420308"/>
                  </a:lnTo>
                  <a:lnTo>
                    <a:pt x="1014944" y="446394"/>
                  </a:lnTo>
                  <a:lnTo>
                    <a:pt x="1050071" y="473085"/>
                  </a:lnTo>
                  <a:lnTo>
                    <a:pt x="1084864" y="500371"/>
                  </a:lnTo>
                  <a:lnTo>
                    <a:pt x="1119327" y="528241"/>
                  </a:lnTo>
                  <a:lnTo>
                    <a:pt x="1153467" y="556686"/>
                  </a:lnTo>
                  <a:lnTo>
                    <a:pt x="1187289" y="585695"/>
                  </a:lnTo>
                  <a:lnTo>
                    <a:pt x="1220799" y="615259"/>
                  </a:lnTo>
                  <a:lnTo>
                    <a:pt x="1254002" y="645367"/>
                  </a:lnTo>
                  <a:lnTo>
                    <a:pt x="1286904" y="676009"/>
                  </a:lnTo>
                  <a:lnTo>
                    <a:pt x="1319511" y="707176"/>
                  </a:lnTo>
                  <a:lnTo>
                    <a:pt x="1351829" y="738856"/>
                  </a:lnTo>
                  <a:lnTo>
                    <a:pt x="1383863" y="771041"/>
                  </a:lnTo>
                  <a:lnTo>
                    <a:pt x="1415618" y="803719"/>
                  </a:lnTo>
                  <a:lnTo>
                    <a:pt x="1447102" y="836882"/>
                  </a:lnTo>
                  <a:lnTo>
                    <a:pt x="1478318" y="870518"/>
                  </a:lnTo>
                  <a:lnTo>
                    <a:pt x="1509273" y="904618"/>
                  </a:lnTo>
                  <a:lnTo>
                    <a:pt x="1539973" y="939171"/>
                  </a:lnTo>
                  <a:lnTo>
                    <a:pt x="1570423" y="974168"/>
                  </a:lnTo>
                  <a:lnTo>
                    <a:pt x="1600629" y="1009598"/>
                  </a:lnTo>
                  <a:lnTo>
                    <a:pt x="1630596" y="1045452"/>
                  </a:lnTo>
                  <a:lnTo>
                    <a:pt x="1660331" y="1081719"/>
                  </a:lnTo>
                  <a:lnTo>
                    <a:pt x="1689839" y="1118389"/>
                  </a:lnTo>
                  <a:lnTo>
                    <a:pt x="1719125" y="1155453"/>
                  </a:lnTo>
                  <a:lnTo>
                    <a:pt x="1748196" y="1192899"/>
                  </a:lnTo>
                  <a:lnTo>
                    <a:pt x="1777057" y="1230719"/>
                  </a:lnTo>
                  <a:lnTo>
                    <a:pt x="1805713" y="1268901"/>
                  </a:lnTo>
                  <a:lnTo>
                    <a:pt x="1834170" y="1307436"/>
                  </a:lnTo>
                  <a:lnTo>
                    <a:pt x="1862435" y="1346314"/>
                  </a:lnTo>
                  <a:lnTo>
                    <a:pt x="1890512" y="1385524"/>
                  </a:lnTo>
                  <a:lnTo>
                    <a:pt x="1918408" y="1425057"/>
                  </a:lnTo>
                  <a:lnTo>
                    <a:pt x="1946127" y="1464903"/>
                  </a:lnTo>
                  <a:lnTo>
                    <a:pt x="1973677" y="1505051"/>
                  </a:lnTo>
                  <a:lnTo>
                    <a:pt x="2001061" y="1545491"/>
                  </a:lnTo>
                  <a:lnTo>
                    <a:pt x="2028287" y="1586213"/>
                  </a:lnTo>
                  <a:lnTo>
                    <a:pt x="2055360" y="1627208"/>
                  </a:lnTo>
                  <a:lnTo>
                    <a:pt x="2082285" y="1668465"/>
                  </a:lnTo>
                  <a:lnTo>
                    <a:pt x="2109068" y="1709973"/>
                  </a:lnTo>
                  <a:lnTo>
                    <a:pt x="2135714" y="1751724"/>
                  </a:lnTo>
                  <a:lnTo>
                    <a:pt x="2162231" y="1793707"/>
                  </a:lnTo>
                  <a:lnTo>
                    <a:pt x="2188622" y="1835911"/>
                  </a:lnTo>
                  <a:lnTo>
                    <a:pt x="2214894" y="1878327"/>
                  </a:lnTo>
                  <a:lnTo>
                    <a:pt x="2241053" y="1920944"/>
                  </a:lnTo>
                  <a:lnTo>
                    <a:pt x="2267103" y="1963753"/>
                  </a:lnTo>
                  <a:lnTo>
                    <a:pt x="2293052" y="2006744"/>
                  </a:lnTo>
                  <a:lnTo>
                    <a:pt x="2318904" y="2049906"/>
                  </a:lnTo>
                  <a:lnTo>
                    <a:pt x="2344665" y="2093229"/>
                  </a:lnTo>
                  <a:lnTo>
                    <a:pt x="2370341" y="2136703"/>
                  </a:lnTo>
                  <a:lnTo>
                    <a:pt x="2395938" y="2180318"/>
                  </a:lnTo>
                  <a:lnTo>
                    <a:pt x="2421461" y="2224065"/>
                  </a:lnTo>
                  <a:lnTo>
                    <a:pt x="2446916" y="2267932"/>
                  </a:lnTo>
                  <a:lnTo>
                    <a:pt x="2472308" y="2311911"/>
                  </a:lnTo>
                  <a:lnTo>
                    <a:pt x="2497643" y="2355990"/>
                  </a:lnTo>
                  <a:lnTo>
                    <a:pt x="2522928" y="2400159"/>
                  </a:lnTo>
                  <a:lnTo>
                    <a:pt x="2548167" y="2444410"/>
                  </a:lnTo>
                  <a:lnTo>
                    <a:pt x="2573366" y="2488731"/>
                  </a:lnTo>
                  <a:lnTo>
                    <a:pt x="2598532" y="2533112"/>
                  </a:lnTo>
                  <a:lnTo>
                    <a:pt x="2623668" y="2577544"/>
                  </a:lnTo>
                  <a:lnTo>
                    <a:pt x="2648783" y="2622016"/>
                  </a:lnTo>
                  <a:lnTo>
                    <a:pt x="2673880" y="2666519"/>
                  </a:lnTo>
                  <a:lnTo>
                    <a:pt x="2698966" y="2711041"/>
                  </a:lnTo>
                  <a:lnTo>
                    <a:pt x="2724046" y="2755574"/>
                  </a:lnTo>
                  <a:lnTo>
                    <a:pt x="2749126" y="2800107"/>
                  </a:lnTo>
                  <a:lnTo>
                    <a:pt x="2774212" y="2844630"/>
                  </a:lnTo>
                  <a:lnTo>
                    <a:pt x="2799309" y="2889133"/>
                  </a:lnTo>
                  <a:lnTo>
                    <a:pt x="2824423" y="2933605"/>
                  </a:lnTo>
                  <a:lnTo>
                    <a:pt x="2849560" y="2978037"/>
                  </a:lnTo>
                  <a:lnTo>
                    <a:pt x="2874725" y="3022419"/>
                  </a:lnTo>
                  <a:lnTo>
                    <a:pt x="2899924" y="3066740"/>
                  </a:lnTo>
                  <a:lnTo>
                    <a:pt x="2925164" y="3110991"/>
                  </a:lnTo>
                  <a:lnTo>
                    <a:pt x="2950448" y="3155161"/>
                  </a:lnTo>
                  <a:lnTo>
                    <a:pt x="2975784" y="3199241"/>
                  </a:lnTo>
                  <a:lnTo>
                    <a:pt x="3001176" y="3243219"/>
                  </a:lnTo>
                  <a:lnTo>
                    <a:pt x="3026631" y="3287087"/>
                  </a:lnTo>
                  <a:lnTo>
                    <a:pt x="3052154" y="3330834"/>
                  </a:lnTo>
                  <a:lnTo>
                    <a:pt x="3077750" y="3374449"/>
                  </a:lnTo>
                  <a:lnTo>
                    <a:pt x="3103427" y="3417924"/>
                  </a:lnTo>
                  <a:lnTo>
                    <a:pt x="3129188" y="3461247"/>
                  </a:lnTo>
                  <a:lnTo>
                    <a:pt x="3155040" y="3504409"/>
                  </a:lnTo>
                  <a:lnTo>
                    <a:pt x="3180989" y="3547400"/>
                  </a:lnTo>
                  <a:lnTo>
                    <a:pt x="3207040" y="3590209"/>
                  </a:lnTo>
                  <a:lnTo>
                    <a:pt x="3233198" y="3632827"/>
                  </a:lnTo>
                  <a:lnTo>
                    <a:pt x="3259470" y="3675243"/>
                  </a:lnTo>
                  <a:lnTo>
                    <a:pt x="3285862" y="3717447"/>
                  </a:lnTo>
                  <a:lnTo>
                    <a:pt x="3312378" y="3759430"/>
                  </a:lnTo>
                  <a:lnTo>
                    <a:pt x="3339025" y="3801181"/>
                  </a:lnTo>
                  <a:lnTo>
                    <a:pt x="3365808" y="3842689"/>
                  </a:lnTo>
                  <a:lnTo>
                    <a:pt x="3392733" y="3883946"/>
                  </a:lnTo>
                  <a:lnTo>
                    <a:pt x="3419806" y="3924941"/>
                  </a:lnTo>
                  <a:lnTo>
                    <a:pt x="3447032" y="3965663"/>
                  </a:lnTo>
                  <a:lnTo>
                    <a:pt x="3474417" y="4006104"/>
                  </a:lnTo>
                  <a:lnTo>
                    <a:pt x="3501966" y="4046252"/>
                  </a:lnTo>
                  <a:lnTo>
                    <a:pt x="3529686" y="4086097"/>
                  </a:lnTo>
                  <a:lnTo>
                    <a:pt x="3557581" y="4125630"/>
                  </a:lnTo>
                  <a:lnTo>
                    <a:pt x="3585659" y="4164841"/>
                  </a:lnTo>
                  <a:lnTo>
                    <a:pt x="3613924" y="4203719"/>
                  </a:lnTo>
                  <a:lnTo>
                    <a:pt x="3642381" y="4242254"/>
                  </a:lnTo>
                  <a:lnTo>
                    <a:pt x="3671038" y="4280436"/>
                  </a:lnTo>
                  <a:lnTo>
                    <a:pt x="3699898" y="4318256"/>
                  </a:lnTo>
                  <a:lnTo>
                    <a:pt x="3728969" y="4355702"/>
                  </a:lnTo>
                  <a:lnTo>
                    <a:pt x="3758256" y="4392766"/>
                  </a:lnTo>
                  <a:lnTo>
                    <a:pt x="3787763" y="4429436"/>
                  </a:lnTo>
                  <a:lnTo>
                    <a:pt x="3817498" y="4465703"/>
                  </a:lnTo>
                  <a:lnTo>
                    <a:pt x="3847466" y="4501557"/>
                  </a:lnTo>
                  <a:lnTo>
                    <a:pt x="3877672" y="4536987"/>
                  </a:lnTo>
                  <a:lnTo>
                    <a:pt x="3908122" y="4571984"/>
                  </a:lnTo>
                  <a:lnTo>
                    <a:pt x="3938822" y="4606537"/>
                  </a:lnTo>
                  <a:lnTo>
                    <a:pt x="3969778" y="4640637"/>
                  </a:lnTo>
                  <a:lnTo>
                    <a:pt x="4000994" y="4674273"/>
                  </a:lnTo>
                  <a:lnTo>
                    <a:pt x="4032478" y="4707436"/>
                  </a:lnTo>
                  <a:lnTo>
                    <a:pt x="4064233" y="4740114"/>
                  </a:lnTo>
                  <a:lnTo>
                    <a:pt x="4096267" y="4772299"/>
                  </a:lnTo>
                  <a:lnTo>
                    <a:pt x="4128585" y="4803979"/>
                  </a:lnTo>
                  <a:lnTo>
                    <a:pt x="4161192" y="4835146"/>
                  </a:lnTo>
                  <a:lnTo>
                    <a:pt x="4194095" y="4865788"/>
                  </a:lnTo>
                  <a:lnTo>
                    <a:pt x="4227298" y="4895896"/>
                  </a:lnTo>
                  <a:lnTo>
                    <a:pt x="4260808" y="4925460"/>
                  </a:lnTo>
                  <a:lnTo>
                    <a:pt x="4294630" y="4954469"/>
                  </a:lnTo>
                  <a:lnTo>
                    <a:pt x="4328770" y="4982914"/>
                  </a:lnTo>
                  <a:lnTo>
                    <a:pt x="4363234" y="5010784"/>
                  </a:lnTo>
                  <a:lnTo>
                    <a:pt x="4398027" y="5038069"/>
                  </a:lnTo>
                  <a:lnTo>
                    <a:pt x="4433154" y="5064760"/>
                  </a:lnTo>
                  <a:lnTo>
                    <a:pt x="4468623" y="5090846"/>
                  </a:lnTo>
                  <a:lnTo>
                    <a:pt x="4504437" y="5116317"/>
                  </a:lnTo>
                  <a:lnTo>
                    <a:pt x="4540604" y="5141163"/>
                  </a:lnTo>
                  <a:lnTo>
                    <a:pt x="4577128" y="5165374"/>
                  </a:lnTo>
                  <a:lnTo>
                    <a:pt x="4614015" y="5188940"/>
                  </a:lnTo>
                  <a:lnTo>
                    <a:pt x="4651272" y="5211851"/>
                  </a:lnTo>
                  <a:lnTo>
                    <a:pt x="4688903" y="5234096"/>
                  </a:lnTo>
                  <a:lnTo>
                    <a:pt x="4726914" y="5255666"/>
                  </a:lnTo>
                  <a:lnTo>
                    <a:pt x="4765312" y="5276551"/>
                  </a:lnTo>
                  <a:lnTo>
                    <a:pt x="4804101" y="5296740"/>
                  </a:lnTo>
                  <a:lnTo>
                    <a:pt x="4843287" y="5316223"/>
                  </a:lnTo>
                  <a:lnTo>
                    <a:pt x="4882877" y="5334991"/>
                  </a:lnTo>
                  <a:lnTo>
                    <a:pt x="4922875" y="5353033"/>
                  </a:lnTo>
                  <a:lnTo>
                    <a:pt x="4963287" y="5370339"/>
                  </a:lnTo>
                  <a:lnTo>
                    <a:pt x="5004120" y="5386899"/>
                  </a:lnTo>
                  <a:lnTo>
                    <a:pt x="5045379" y="5402704"/>
                  </a:lnTo>
                  <a:lnTo>
                    <a:pt x="5087068" y="5417742"/>
                  </a:lnTo>
                  <a:lnTo>
                    <a:pt x="5129195" y="5432003"/>
                  </a:lnTo>
                  <a:lnTo>
                    <a:pt x="5171765" y="5445479"/>
                  </a:lnTo>
                  <a:lnTo>
                    <a:pt x="5176437" y="5446856"/>
                  </a:lnTo>
                </a:path>
              </a:pathLst>
            </a:custGeom>
            <a:ln w="25000">
              <a:solidFill>
                <a:srgbClr val="332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548843"/>
              <a:ext cx="18288000" cy="9251950"/>
            </a:xfrm>
            <a:custGeom>
              <a:avLst/>
              <a:gdLst/>
              <a:ahLst/>
              <a:cxnLst/>
              <a:rect l="l" t="t" r="r" b="b"/>
              <a:pathLst>
                <a:path w="18288000" h="9251950">
                  <a:moveTo>
                    <a:pt x="18287988" y="9203842"/>
                  </a:moveTo>
                  <a:lnTo>
                    <a:pt x="0" y="9203842"/>
                  </a:lnTo>
                  <a:lnTo>
                    <a:pt x="0" y="9251467"/>
                  </a:lnTo>
                  <a:lnTo>
                    <a:pt x="18287988" y="9251467"/>
                  </a:lnTo>
                  <a:lnTo>
                    <a:pt x="18287988" y="9203842"/>
                  </a:lnTo>
                  <a:close/>
                </a:path>
                <a:path w="18288000" h="9251950">
                  <a:moveTo>
                    <a:pt x="18287988" y="0"/>
                  </a:moveTo>
                  <a:lnTo>
                    <a:pt x="0" y="0"/>
                  </a:lnTo>
                  <a:lnTo>
                    <a:pt x="0" y="47625"/>
                  </a:lnTo>
                  <a:lnTo>
                    <a:pt x="18287988" y="47625"/>
                  </a:lnTo>
                  <a:lnTo>
                    <a:pt x="18287988" y="0"/>
                  </a:lnTo>
                  <a:close/>
                </a:path>
              </a:pathLst>
            </a:custGeom>
            <a:solidFill>
              <a:srgbClr val="332C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 descr="A close-up of words&#10;&#10;Description automatically generated">
            <a:extLst>
              <a:ext uri="{FF2B5EF4-FFF2-40B4-BE49-F238E27FC236}">
                <a16:creationId xmlns:a16="http://schemas.microsoft.com/office/drawing/2014/main" id="{5C802E38-BF6E-ACFC-7925-3C4DD5E04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550" y="1720850"/>
            <a:ext cx="14051796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48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32C2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575</Words>
  <Application>Microsoft Office PowerPoint</Application>
  <PresentationFormat>Custom</PresentationFormat>
  <Paragraphs>50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Garamond</vt:lpstr>
      <vt:lpstr>Office Theme</vt:lpstr>
      <vt:lpstr>Riding the Waves of Crypto and Stocks: NLP-Powered Voyage through Reddit's Investment Chatter</vt:lpstr>
      <vt:lpstr>PowerPoint Presentation</vt:lpstr>
      <vt:lpstr>r/wallstreetbets</vt:lpstr>
      <vt:lpstr>r/CryptoMoonShots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1: Logistic Regression with CountVectorizer</vt:lpstr>
      <vt:lpstr>Model 2: Multinomial Naïve Bayes with TfidfVectorizer</vt:lpstr>
      <vt:lpstr>Model 3: Random Forest Tree Classifier with CountVectorizer</vt:lpstr>
      <vt:lpstr>Model 4: Ensemble Model (Logistic Regression &amp; Multinomial Naïve Bayes)</vt:lpstr>
      <vt:lpstr>Conclusions/Insights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cp:lastModifiedBy>Mridul Sharma</cp:lastModifiedBy>
  <cp:revision>1</cp:revision>
  <dcterms:created xsi:type="dcterms:W3CDTF">2024-07-10T11:21:11Z</dcterms:created>
  <dcterms:modified xsi:type="dcterms:W3CDTF">2024-07-10T13:56:50Z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2024-07-10T00:00:00Z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2024-07-10T00:00:00Z</vt:filetime>
  </property>
  <property fmtid="{D5CDD505-2E9C-101B-9397-08002B2CF9AE}" pid="5" name="Producer">
    <vt:lpwstr>GPL Ghostscript 10.02.0</vt:lpwstr>
  </property>
</Properties>
</file>